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type="screen16x9"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地震は、都合のいい場所では起きません。料理の途中かもしれないし、お風呂の中かもしれない。今日は、揺れているあいだに何をするかを、場所ごとにお話しします。</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つだけ数字を見ます。阪神・淡路大震災で亡くなった方の死因は、警察庁の分類で、87.8パーセントが家屋の倒壊や家具の転倒による圧迫死でした。倒れてきたのは、建物と家具です。地震そのものではなく、家の中の物が人を傷つけている。だから、揺れている間は動かず頭を守る、が最初に来ます。</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ここまでを1枚にまとめました。台所は火を消しに行かない。お風呂はまずドアを開ける。エレベーターは全部の階を押す。運転中は急ブレーキを踏まない。4つとも違う動きに見えますが、どれも「揺れている間は動かない」の当てはめ方です。写真に撮っておいてもらって大丈夫です。</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揺れが収まったら、すぐ立ち上がらないでください。消防庁は、暗闇では、割れた窓ガラスや照明器具の破片でけがをしやすいので注意しましょう、としています。そこを裸足で歩いて足を切ると、そのあと歩いて移動できなくなります。まず足元を見て、履物を探してから動いてください。そして、小さな揺れの時か、揺れが収まった後に、窓や戸を開けて出口を確保します。</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大きな地震は、夜にも起きています。消防庁は、枕元には厚手の靴下やスリッパ、懐中電灯、携帯ラジオなどを置いておく、としています。この資料では、そこに4つを挙げています。両手が空く明かり、底の厚い履物、メガネ、そしてホイッスル。メガネは、暗い部屋で足元を見るために要ります。声は長くは続きません。ホイッスルなら、力がなくても音が出ます。</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やってしまいがちなことを3つ。外へ飛び出す。エレベーターで降りる。すぐ火を消しに行く。どれも、早く動きたい気持ちから起きます。外は看板やガラスが落ちてきます。消防庁は、オフィスビルの窓ガラスが割れて落下すると、時速40から60キロで広範囲に拡散する、としています。時速40から60キロは、街なかを走る車と同じ速さです。エレベーターは閉じ込められます。ガスは震度5相当以上で自動的に止まる仕組みがあります。動きたくなったら、3秒だけ待っ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道具を買う前にできることがあります。家具の上に物を置かないことです。空き箱、扇風機、旅行かばん。固定した家具より先に、上の物が落ちてきます。重い物は、低い所へ移してください。もう1つは、寝る場所です。消防庁は、壁を背にした家具は前方に倒れてくるので、就寝位置は家具の高さ分だけ離すか、家具の脇に決めた方が安全だ、としています。高さ180センチ、大人の背より高い本棚なら、その高さと同じ180センチだけ離すか、本棚の横に寝る。それだけで、寝ている場所に届かなくなります。</a:t>
            </a:r>
          </a:p>
        </p:txBody>
      </p:sp>
      <p:sp>
        <p:nvSpPr>
          <p:cNvPr id="4" name="Slide Number Placeholder 3"/>
          <p:cNvSpPr>
            <a:spLocks noGrp="1"/>
          </p:cNvSpPr>
          <p:nvPr>
            <p:ph type="sldNum" idx="5" sz="quarter"/>
          </p:nvPr>
        </p:nvSpPr>
        <p:spPr/>
      </p:sp>
    </p:spTree>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まずはひとつだけ。今夜、寝る場所からドアまで、ゆっくり歩いてみてください。足に当たる物があれば、それを今夜どけます。暗闇で通れる幅は、明るいうちにしか確かめられません。全部片づける必要はありません。1つどけたら、今日の防災は成功です。</a:t>
            </a:r>
          </a:p>
        </p:txBody>
      </p:sp>
      <p:sp>
        <p:nvSpPr>
          <p:cNvPr id="4" name="Slide Number Placeholder 3"/>
          <p:cNvSpPr>
            <a:spLocks noGrp="1"/>
          </p:cNvSpPr>
          <p:nvPr>
            <p:ph type="sldNum" idx="5" sz="quarter"/>
          </p:nvPr>
        </p:nvSpPr>
        <p:spPr/>
      </p:sp>
    </p:spTree>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（読み上げなし。出典と使用条件の1枚です）</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先に結論です。やることは3つ。まず頭を守る。揺れている間は動かない。動くのは、揺れが収まってからです。動くのを収まってからにするのは、揺れている最中に動くと、倒れてくる家具と飛んでくる物に、自分から近づくことになるからです。消防庁も、あわてて行動すると、転倒した家具類や飛び散ったガラスの破片でけがをする恐れがある、としています。この3つを覚えて帰ってもらえれば、今日の講座は成功です。場所ごとの話は、この3つの当てはめ方だとお考え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想像してください。夕方6時。コンロには火がついていて、子どもはお風呂に入っている。もう一人は車で帰り道。ここで大きな揺れが来ます。同じ家族でも、いる場所によって正解が変わります。今日は、その4つの場所を順番に見ていきます。</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場所の話に入る前に、共通することを1つ。最初の3秒でやることは、頭を守る、倒れてくる物と落ちてくる物から離れる、揺れが収まるまで動かない。この3つです。倒れてくる物、落ちてくる物というのは、棚、棚の上の物、テレビ、照明器具、窓ガラスです。動かないのは、いま自分がそこから離れた場所にいるからで、動けばその守りが外れます。慣れた家でも、旅先の知らない建物でも、ここだけは同じです。</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料理の途中で大きく揺れたら、火を消しに行かないでください。消防庁は、無理して火を消しに行くと調理器具が落ちてきてやけどなどをします、と書いています。コンロの近くにいるなら、まずコンロから離れてください。家のガスメーターには感震器が入っていて、震度5相当以上の揺れを感知すると、家じゅうのガスが自動で止まります。火を確かめるのは、揺れが収まってからです。</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台所は、飛んでくる物が多い部屋です。包丁、割れる食器、上の棚の電子レンジ。消防庁も、食器棚や冷蔵庫が倒れてくるだけでなく、中身が飛び出してくることもあるので注意しましょう、としています。揺れを感じたら、コンロから離れて、テーブルの下に入るか、台所から出ます。頭を守ってしゃがんで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入浴中に揺れたら、まずお風呂のドアを開けてください。建物がゆがんで、扉が開かなくなることがあるからです。消防庁も、風呂とトイレでは、まずドアを開け、避難路を確保して揺れが収まるのを待つよう書いています。お風呂場は外へ飛び出すより安全ですが、落ちてくる物はあります。消防庁は、風呂場ではタイルや鏡などが落ちてくることがあるので注意しましょう、としています。だから、浴槽の中では、風呂のふたなどをかぶって頭を守ります。揺れが収まったら、服を着てから出てください。湯船の水は流さないでおくと、断水したときの生活用水になります。これは消防庁の記述にはない、暮らしの知恵のほうです。</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エレベーターの中で揺れたら、全部の階のボタンを押してください。どの階で止まるか分からないので、全部押しておけば、いちばん近い階で扉が開きます。止まった階で降りますが、扉が開いた先が煙や水だったら、そこでは降りません。消防庁も、停止した階で慌てておりるのではなく、階の状況を見極めるのも大切です、としています。そのあとは非常階段を使います。運よく動き出しても、点検が済むまでは乗り直さないで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運転中に大きな揺れが来ると、パンクした時のような衝撃があって、ハンドルを取られます。ここで急ブレーキを踏むと、後ろの車も巻き込みます。ハザードランプを点けて、道路の左側に寄せて、少しずつ速度を落として止まってください。止めたあとは、外に看板や電柱が倒れてくるので、揺れが収まるまで車から出ないでください。車を置いて避難する時は、あとから道をふさいだ車を動かす必要が出るので、エンジンを止めて、キーは付けたまま、窓を閉めて、ドアはロックしません。消防庁は、連絡先を見えるところに書き、車検証などの貴重品を持って、徒歩で避難する、としています。</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 Id="rId3"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1143000" y="1907794"/>
            <a:ext cx="9906000" cy="2788412"/>
          </a:xfrm>
          <a:prstGeom prst="roundRect">
            <a:avLst>
              <a:gd name="adj" fmla="val 5920"/>
            </a:avLst>
          </a:prstGeom>
          <a:solidFill>
            <a:srgbClr val="FFFBF5">
              <a:alpha val="93000"/>
            </a:srgbClr>
          </a:solidFill>
          <a:ln>
            <a:noFill/>
          </a:ln>
          <a:effectLst/>
        </p:spPr>
        <p:txBody>
          <a:bodyPr rtlCol="0" anchor="ctr"/>
          <a:lstStyle/>
          <a:p>
            <a:pPr algn="ctr"/>
          </a:p>
        </p:txBody>
      </p:sp>
      <p:sp>
        <p:nvSpPr>
          <p:cNvPr id="5" name="TextBox 4"/>
          <p:cNvSpPr txBox="1"/>
          <p:nvPr/>
        </p:nvSpPr>
        <p:spPr>
          <a:xfrm>
            <a:off x="1143000" y="2301494"/>
            <a:ext cx="9906000" cy="1429512"/>
          </a:xfrm>
          <a:prstGeom prst="rect">
            <a:avLst/>
          </a:prstGeom>
          <a:noFill/>
        </p:spPr>
        <p:txBody>
          <a:bodyPr wrap="none" lIns="0" rIns="0" tIns="0" bIns="0" anchor="ctr">
            <a:spAutoFit/>
          </a:bodyPr>
          <a:lstStyle/>
          <a:p>
            <a:pPr algn="ctr">
              <a:lnSpc>
                <a:spcPts val="5628"/>
              </a:lnSpc>
            </a:pPr>
            <a:r>
              <a:rPr sz="4200" b="1">
                <a:solidFill>
                  <a:srgbClr val="EE6C5C"/>
                </a:solidFill>
                <a:latin typeface="游ゴシック"/>
                <a:ea typeface="游ゴシック"/>
                <a:cs typeface="游ゴシック"/>
              </a:rPr>
              <a:t>地震、その瞬間どうする</a:t>
            </a:r>
          </a:p>
          <a:p>
            <a:pPr algn="ctr">
              <a:lnSpc>
                <a:spcPts val="5628"/>
              </a:lnSpc>
            </a:pPr>
            <a:r>
              <a:rPr sz="4200" b="1">
                <a:solidFill>
                  <a:srgbClr val="2B2B2B"/>
                </a:solidFill>
                <a:latin typeface="游ゴシック"/>
                <a:ea typeface="游ゴシック"/>
                <a:cs typeface="游ゴシック"/>
              </a:rPr>
              <a:t>台所・お風呂・エレベーター・運転中</a:t>
            </a:r>
          </a:p>
        </p:txBody>
      </p:sp>
      <p:sp>
        <p:nvSpPr>
          <p:cNvPr id="6" name="TextBox 5"/>
          <p:cNvSpPr txBox="1"/>
          <p:nvPr/>
        </p:nvSpPr>
        <p:spPr>
          <a:xfrm>
            <a:off x="1143000" y="4023106"/>
            <a:ext cx="9906000" cy="406400"/>
          </a:xfrm>
          <a:prstGeom prst="rect">
            <a:avLst/>
          </a:prstGeom>
          <a:noFill/>
        </p:spPr>
        <p:txBody>
          <a:bodyPr wrap="none" lIns="0" rIns="0" tIns="0" bIns="0" anchor="ctr">
            <a:spAutoFit/>
          </a:bodyPr>
          <a:lstStyle/>
          <a:p>
            <a:pPr algn="ctr">
              <a:lnSpc>
                <a:spcPts val="3200"/>
              </a:lnSpc>
            </a:pPr>
            <a:r>
              <a:rPr sz="2000" b="0">
                <a:solidFill>
                  <a:srgbClr val="5F6B72"/>
                </a:solidFill>
                <a:latin typeface="游ゴシック"/>
                <a:ea typeface="游ゴシック"/>
                <a:cs typeface="游ゴシック"/>
              </a:rPr>
              <a:t>揺れているあいだの動き方｜30分講座</a:t>
            </a:r>
          </a:p>
        </p:txBody>
      </p:sp>
      <p:sp>
        <p:nvSpPr>
          <p:cNvPr id="7" name="Rounded Rectangle 6"/>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8" name="TextBox 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777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737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地震で、何が人の命を奪ったか</a:t>
            </a:r>
          </a:p>
        </p:txBody>
      </p:sp>
      <p:sp>
        <p:nvSpPr>
          <p:cNvPr id="5" name="TextBox 4"/>
          <p:cNvSpPr txBox="1"/>
          <p:nvPr/>
        </p:nvSpPr>
        <p:spPr>
          <a:xfrm>
            <a:off x="762000" y="1905000"/>
            <a:ext cx="1778000" cy="609600"/>
          </a:xfrm>
          <a:prstGeom prst="rect">
            <a:avLst/>
          </a:prstGeom>
          <a:noFill/>
        </p:spPr>
        <p:txBody>
          <a:bodyPr wrap="none" lIns="0" rIns="0" tIns="0" bIns="0" anchor="ctr">
            <a:spAutoFit/>
          </a:bodyPr>
          <a:lstStyle/>
          <a:p>
            <a:pPr algn="r"/>
            <a:r>
              <a:rPr sz="1900" b="1">
                <a:solidFill>
                  <a:srgbClr val="2B2B2B"/>
                </a:solidFill>
                <a:latin typeface="游ゴシック"/>
                <a:ea typeface="游ゴシック"/>
                <a:cs typeface="游ゴシック"/>
              </a:rPr>
              <a:t>圧迫死</a:t>
            </a:r>
          </a:p>
        </p:txBody>
      </p:sp>
      <p:sp>
        <p:nvSpPr>
          <p:cNvPr id="6" name="Rounded Rectangle 5"/>
          <p:cNvSpPr/>
          <p:nvPr/>
        </p:nvSpPr>
        <p:spPr>
          <a:xfrm>
            <a:off x="2755900" y="1905000"/>
            <a:ext cx="4699000" cy="609600"/>
          </a:xfrm>
          <a:prstGeom prst="roundRect">
            <a:avLst>
              <a:gd name="adj" fmla="val 8333"/>
            </a:avLst>
          </a:prstGeom>
          <a:solidFill>
            <a:srgbClr val="EE6C5C"/>
          </a:solidFill>
          <a:ln>
            <a:noFill/>
          </a:ln>
          <a:effectLst/>
        </p:spPr>
        <p:txBody>
          <a:bodyPr rtlCol="0" anchor="ctr"/>
          <a:lstStyle/>
          <a:p>
            <a:pPr algn="ctr"/>
          </a:p>
        </p:txBody>
      </p:sp>
      <p:sp>
        <p:nvSpPr>
          <p:cNvPr id="7" name="TextBox 6"/>
          <p:cNvSpPr txBox="1"/>
          <p:nvPr/>
        </p:nvSpPr>
        <p:spPr>
          <a:xfrm>
            <a:off x="7581900" y="1905000"/>
            <a:ext cx="3556000" cy="609600"/>
          </a:xfrm>
          <a:prstGeom prst="rect">
            <a:avLst/>
          </a:prstGeom>
          <a:noFill/>
        </p:spPr>
        <p:txBody>
          <a:bodyPr wrap="none" lIns="0" rIns="0" tIns="0" bIns="0" anchor="ctr">
            <a:spAutoFit/>
          </a:bodyPr>
          <a:lstStyle/>
          <a:p>
            <a:pPr algn="l"/>
            <a:r>
              <a:rPr sz="1700" b="1">
                <a:solidFill>
                  <a:srgbClr val="EE6C5C"/>
                </a:solidFill>
                <a:latin typeface="游ゴシック"/>
                <a:ea typeface="游ゴシック"/>
                <a:cs typeface="游ゴシック"/>
              </a:rPr>
              <a:t>87.8%（死者5,502人）</a:t>
            </a:r>
          </a:p>
        </p:txBody>
      </p:sp>
      <p:sp>
        <p:nvSpPr>
          <p:cNvPr id="8" name="TextBox 7"/>
          <p:cNvSpPr txBox="1"/>
          <p:nvPr/>
        </p:nvSpPr>
        <p:spPr>
          <a:xfrm>
            <a:off x="762000" y="2667000"/>
            <a:ext cx="1778000" cy="609600"/>
          </a:xfrm>
          <a:prstGeom prst="rect">
            <a:avLst/>
          </a:prstGeom>
          <a:noFill/>
        </p:spPr>
        <p:txBody>
          <a:bodyPr wrap="none" lIns="0" rIns="0" tIns="0" bIns="0" anchor="ctr">
            <a:spAutoFit/>
          </a:bodyPr>
          <a:lstStyle/>
          <a:p>
            <a:pPr algn="r"/>
            <a:r>
              <a:rPr sz="1900" b="0">
                <a:solidFill>
                  <a:srgbClr val="5F6B72"/>
                </a:solidFill>
                <a:latin typeface="游ゴシック"/>
                <a:ea typeface="游ゴシック"/>
                <a:cs typeface="游ゴシック"/>
              </a:rPr>
              <a:t>その他の死因</a:t>
            </a:r>
          </a:p>
        </p:txBody>
      </p:sp>
      <p:sp>
        <p:nvSpPr>
          <p:cNvPr id="9" name="Rounded Rectangle 8"/>
          <p:cNvSpPr/>
          <p:nvPr/>
        </p:nvSpPr>
        <p:spPr>
          <a:xfrm>
            <a:off x="2755900" y="2667000"/>
            <a:ext cx="652936" cy="609600"/>
          </a:xfrm>
          <a:prstGeom prst="roundRect">
            <a:avLst>
              <a:gd name="adj" fmla="val 8333"/>
            </a:avLst>
          </a:prstGeom>
          <a:solidFill>
            <a:srgbClr val="DFDAD3"/>
          </a:solidFill>
          <a:ln>
            <a:noFill/>
          </a:ln>
          <a:effectLst/>
        </p:spPr>
        <p:txBody>
          <a:bodyPr rtlCol="0" anchor="ctr"/>
          <a:lstStyle/>
          <a:p>
            <a:pPr algn="ctr"/>
          </a:p>
        </p:txBody>
      </p:sp>
      <p:sp>
        <p:nvSpPr>
          <p:cNvPr id="10" name="TextBox 9"/>
          <p:cNvSpPr txBox="1"/>
          <p:nvPr/>
        </p:nvSpPr>
        <p:spPr>
          <a:xfrm>
            <a:off x="3535836" y="2667000"/>
            <a:ext cx="3556000" cy="609600"/>
          </a:xfrm>
          <a:prstGeom prst="rect">
            <a:avLst/>
          </a:prstGeom>
          <a:noFill/>
        </p:spPr>
        <p:txBody>
          <a:bodyPr wrap="none" lIns="0" rIns="0" tIns="0" bIns="0" anchor="ctr">
            <a:spAutoFit/>
          </a:bodyPr>
          <a:lstStyle/>
          <a:p>
            <a:pPr algn="l"/>
            <a:r>
              <a:rPr sz="1700" b="0">
                <a:solidFill>
                  <a:srgbClr val="97908A"/>
                </a:solidFill>
                <a:latin typeface="游ゴシック"/>
                <a:ea typeface="游ゴシック"/>
                <a:cs typeface="游ゴシック"/>
              </a:rPr>
              <a:t>12.2%</a:t>
            </a:r>
          </a:p>
        </p:txBody>
      </p:sp>
      <p:sp>
        <p:nvSpPr>
          <p:cNvPr id="11" name="TextBox 10"/>
          <p:cNvSpPr txBox="1"/>
          <p:nvPr/>
        </p:nvSpPr>
        <p:spPr>
          <a:xfrm>
            <a:off x="698500" y="3619500"/>
            <a:ext cx="10795000" cy="561340"/>
          </a:xfrm>
          <a:prstGeom prst="rect">
            <a:avLst/>
          </a:prstGeom>
          <a:noFill/>
        </p:spPr>
        <p:txBody>
          <a:bodyPr wrap="none" lIns="0" rIns="0" tIns="0" bIns="0" anchor="ctr">
            <a:spAutoFit/>
          </a:bodyPr>
          <a:lstStyle/>
          <a:p>
            <a:pPr algn="l">
              <a:lnSpc>
                <a:spcPts val="4420"/>
              </a:lnSpc>
            </a:pPr>
            <a:r>
              <a:rPr sz="3400" b="1">
                <a:solidFill>
                  <a:srgbClr val="2B2B2B"/>
                </a:solidFill>
                <a:latin typeface="游ゴシック"/>
                <a:ea typeface="游ゴシック"/>
                <a:cs typeface="游ゴシック"/>
              </a:rPr>
              <a:t>倒れてきたのは、</a:t>
            </a:r>
            <a:r>
              <a:rPr sz="3400" b="1">
                <a:solidFill>
                  <a:srgbClr val="EE6C5C"/>
                </a:solidFill>
                <a:latin typeface="游ゴシック"/>
                <a:ea typeface="游ゴシック"/>
                <a:cs typeface="游ゴシック"/>
              </a:rPr>
              <a:t>建物と家具</a:t>
            </a:r>
            <a:r>
              <a:rPr sz="3400" b="1">
                <a:solidFill>
                  <a:srgbClr val="2B2B2B"/>
                </a:solidFill>
                <a:latin typeface="游ゴシック"/>
                <a:ea typeface="游ゴシック"/>
                <a:cs typeface="游ゴシック"/>
              </a:rPr>
              <a:t>でした</a:t>
            </a:r>
          </a:p>
        </p:txBody>
      </p:sp>
      <p:sp>
        <p:nvSpPr>
          <p:cNvPr id="12" name="TextBox 11"/>
          <p:cNvSpPr txBox="1"/>
          <p:nvPr/>
        </p:nvSpPr>
        <p:spPr>
          <a:xfrm>
            <a:off x="698500" y="6134100"/>
            <a:ext cx="10795000" cy="215900"/>
          </a:xfrm>
          <a:prstGeom prst="rect">
            <a:avLst/>
          </a:prstGeom>
          <a:noFill/>
        </p:spPr>
        <p:txBody>
          <a:bodyPr wrap="none" lIns="0" rIns="0" tIns="0" bIns="0" anchor="ctr">
            <a:spAutoFit/>
          </a:bodyPr>
          <a:lstStyle/>
          <a:p>
            <a:pPr algn="l"/>
            <a:r>
              <a:rPr sz="1100" b="0">
                <a:solidFill>
                  <a:srgbClr val="97908A"/>
                </a:solidFill>
                <a:latin typeface="游ゴシック"/>
                <a:ea typeface="游ゴシック"/>
                <a:cs typeface="游ゴシック"/>
              </a:rPr>
              <a:t>出典: 警察庁による死因別分類（阪神・淡路大震災の死者5,502人）。内閣府 中央防災会議「阪神・淡路大震災教訓情報資料集【02】」より。2026年9月16日確認</a:t>
            </a:r>
          </a:p>
        </p:txBody>
      </p:sp>
      <p:sp>
        <p:nvSpPr>
          <p:cNvPr id="13" name="TextBox 12"/>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611505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572135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場所別・その瞬間の1つ</a:t>
            </a:r>
          </a:p>
        </p:txBody>
      </p:sp>
      <p:sp>
        <p:nvSpPr>
          <p:cNvPr id="5" name="Rounded Rectangle 4"/>
          <p:cNvSpPr/>
          <p:nvPr/>
        </p:nvSpPr>
        <p:spPr>
          <a:xfrm>
            <a:off x="698500" y="1955800"/>
            <a:ext cx="2489200" cy="3429000"/>
          </a:xfrm>
          <a:prstGeom prst="roundRect">
            <a:avLst>
              <a:gd name="adj" fmla="val 6632"/>
            </a:avLst>
          </a:prstGeom>
          <a:solidFill>
            <a:srgbClr val="FFFFFF"/>
          </a:solidFill>
          <a:ln>
            <a:noFill/>
          </a:ln>
          <a:effectLst/>
        </p:spPr>
        <p:txBody>
          <a:bodyPr rtlCol="0" anchor="ctr"/>
          <a:lstStyle/>
          <a:p>
            <a:pPr algn="ctr"/>
          </a:p>
        </p:txBody>
      </p:sp>
      <p:pic>
        <p:nvPicPr>
          <p:cNvPr id="6" name="Picture 5" descr="image.png"/>
          <p:cNvPicPr>
            <a:picLocks noChangeAspect="1"/>
          </p:cNvPicPr>
          <p:nvPr/>
        </p:nvPicPr>
        <p:blipFill>
          <a:blip r:embed="rId2"/>
          <a:stretch>
            <a:fillRect/>
          </a:stretch>
        </p:blipFill>
        <p:spPr>
          <a:xfrm>
            <a:off x="1524000" y="2171700"/>
            <a:ext cx="838200" cy="838200"/>
          </a:xfrm>
          <a:prstGeom prst="rect">
            <a:avLst/>
          </a:prstGeom>
        </p:spPr>
      </p:pic>
      <p:sp>
        <p:nvSpPr>
          <p:cNvPr id="7" name="TextBox 6"/>
          <p:cNvSpPr txBox="1"/>
          <p:nvPr/>
        </p:nvSpPr>
        <p:spPr>
          <a:xfrm>
            <a:off x="800100" y="3940556"/>
            <a:ext cx="2286000" cy="1190244"/>
          </a:xfrm>
          <a:prstGeom prst="rect">
            <a:avLst/>
          </a:prstGeom>
          <a:noFill/>
        </p:spPr>
        <p:txBody>
          <a:bodyPr wrap="none" lIns="0" rIns="0" tIns="0" bIns="0" anchor="ctr">
            <a:spAutoFit/>
          </a:bodyPr>
          <a:lstStyle/>
          <a:p>
            <a:pPr algn="ctr">
              <a:lnSpc>
                <a:spcPts val="3124"/>
              </a:lnSpc>
            </a:pPr>
            <a:r>
              <a:rPr sz="2200" b="1">
                <a:solidFill>
                  <a:srgbClr val="2B2B2B"/>
                </a:solidFill>
                <a:latin typeface="游ゴシック"/>
                <a:ea typeface="游ゴシック"/>
                <a:cs typeface="游ゴシック"/>
              </a:rPr>
              <a:t>台所＝</a:t>
            </a:r>
          </a:p>
          <a:p>
            <a:pPr algn="ctr">
              <a:lnSpc>
                <a:spcPts val="3124"/>
              </a:lnSpc>
            </a:pPr>
            <a:r>
              <a:rPr sz="2200" b="1">
                <a:solidFill>
                  <a:srgbClr val="2B2B2B"/>
                </a:solidFill>
                <a:latin typeface="游ゴシック"/>
                <a:ea typeface="游ゴシック"/>
                <a:cs typeface="游ゴシック"/>
              </a:rPr>
              <a:t>火を消しに</a:t>
            </a:r>
          </a:p>
          <a:p>
            <a:pPr algn="ctr">
              <a:lnSpc>
                <a:spcPts val="3124"/>
              </a:lnSpc>
            </a:pPr>
            <a:r>
              <a:rPr sz="2200" b="1">
                <a:solidFill>
                  <a:srgbClr val="2B2B2B"/>
                </a:solidFill>
                <a:latin typeface="游ゴシック"/>
                <a:ea typeface="游ゴシック"/>
                <a:cs typeface="游ゴシック"/>
              </a:rPr>
              <a:t>行かない</a:t>
            </a:r>
          </a:p>
        </p:txBody>
      </p:sp>
      <p:sp>
        <p:nvSpPr>
          <p:cNvPr id="8" name="Rounded Rectangle 7"/>
          <p:cNvSpPr/>
          <p:nvPr/>
        </p:nvSpPr>
        <p:spPr>
          <a:xfrm>
            <a:off x="3467100" y="1955800"/>
            <a:ext cx="2489200" cy="3429000"/>
          </a:xfrm>
          <a:prstGeom prst="roundRect">
            <a:avLst>
              <a:gd name="adj" fmla="val 6632"/>
            </a:avLst>
          </a:prstGeom>
          <a:solidFill>
            <a:srgbClr val="FFFFFF"/>
          </a:solidFill>
          <a:ln>
            <a:noFill/>
          </a:ln>
          <a:effectLst/>
        </p:spPr>
        <p:txBody>
          <a:bodyPr rtlCol="0" anchor="ctr"/>
          <a:lstStyle/>
          <a:p>
            <a:pPr algn="ctr"/>
          </a:p>
        </p:txBody>
      </p:sp>
      <p:pic>
        <p:nvPicPr>
          <p:cNvPr id="9" name="Picture 8" descr="image.png"/>
          <p:cNvPicPr>
            <a:picLocks noChangeAspect="1"/>
          </p:cNvPicPr>
          <p:nvPr/>
        </p:nvPicPr>
        <p:blipFill>
          <a:blip r:embed="rId3"/>
          <a:stretch>
            <a:fillRect/>
          </a:stretch>
        </p:blipFill>
        <p:spPr>
          <a:xfrm>
            <a:off x="4292600" y="2171700"/>
            <a:ext cx="838200" cy="838200"/>
          </a:xfrm>
          <a:prstGeom prst="rect">
            <a:avLst/>
          </a:prstGeom>
        </p:spPr>
      </p:pic>
      <p:sp>
        <p:nvSpPr>
          <p:cNvPr id="10" name="TextBox 9"/>
          <p:cNvSpPr txBox="1"/>
          <p:nvPr/>
        </p:nvSpPr>
        <p:spPr>
          <a:xfrm>
            <a:off x="3568700" y="3940556"/>
            <a:ext cx="2286000" cy="1190244"/>
          </a:xfrm>
          <a:prstGeom prst="rect">
            <a:avLst/>
          </a:prstGeom>
          <a:noFill/>
        </p:spPr>
        <p:txBody>
          <a:bodyPr wrap="none" lIns="0" rIns="0" tIns="0" bIns="0" anchor="ctr">
            <a:spAutoFit/>
          </a:bodyPr>
          <a:lstStyle/>
          <a:p>
            <a:pPr algn="ctr">
              <a:lnSpc>
                <a:spcPts val="3124"/>
              </a:lnSpc>
            </a:pPr>
            <a:r>
              <a:rPr sz="2200" b="1">
                <a:solidFill>
                  <a:srgbClr val="2B2B2B"/>
                </a:solidFill>
                <a:latin typeface="游ゴシック"/>
                <a:ea typeface="游ゴシック"/>
                <a:cs typeface="游ゴシック"/>
              </a:rPr>
              <a:t>お風呂＝</a:t>
            </a:r>
          </a:p>
          <a:p>
            <a:pPr algn="ctr">
              <a:lnSpc>
                <a:spcPts val="3124"/>
              </a:lnSpc>
            </a:pPr>
            <a:r>
              <a:rPr sz="2200" b="1">
                <a:solidFill>
                  <a:srgbClr val="2B2B2B"/>
                </a:solidFill>
                <a:latin typeface="游ゴシック"/>
                <a:ea typeface="游ゴシック"/>
                <a:cs typeface="游ゴシック"/>
              </a:rPr>
              <a:t>まずドアを</a:t>
            </a:r>
          </a:p>
          <a:p>
            <a:pPr algn="ctr">
              <a:lnSpc>
                <a:spcPts val="3124"/>
              </a:lnSpc>
            </a:pPr>
            <a:r>
              <a:rPr sz="2200" b="1">
                <a:solidFill>
                  <a:srgbClr val="2B2B2B"/>
                </a:solidFill>
                <a:latin typeface="游ゴシック"/>
                <a:ea typeface="游ゴシック"/>
                <a:cs typeface="游ゴシック"/>
              </a:rPr>
              <a:t>開ける</a:t>
            </a:r>
          </a:p>
        </p:txBody>
      </p:sp>
      <p:sp>
        <p:nvSpPr>
          <p:cNvPr id="11" name="Rounded Rectangle 10"/>
          <p:cNvSpPr/>
          <p:nvPr/>
        </p:nvSpPr>
        <p:spPr>
          <a:xfrm>
            <a:off x="6235700" y="1955800"/>
            <a:ext cx="2489200" cy="3429000"/>
          </a:xfrm>
          <a:prstGeom prst="roundRect">
            <a:avLst>
              <a:gd name="adj" fmla="val 6632"/>
            </a:avLst>
          </a:prstGeom>
          <a:solidFill>
            <a:srgbClr val="FFFFFF"/>
          </a:solidFill>
          <a:ln>
            <a:noFill/>
          </a:ln>
          <a:effectLst/>
        </p:spPr>
        <p:txBody>
          <a:bodyPr rtlCol="0" anchor="ctr"/>
          <a:lstStyle/>
          <a:p>
            <a:pPr algn="ctr"/>
          </a:p>
        </p:txBody>
      </p:sp>
      <p:pic>
        <p:nvPicPr>
          <p:cNvPr id="12" name="Picture 11" descr="image.png"/>
          <p:cNvPicPr>
            <a:picLocks noChangeAspect="1"/>
          </p:cNvPicPr>
          <p:nvPr/>
        </p:nvPicPr>
        <p:blipFill>
          <a:blip r:embed="rId4"/>
          <a:stretch>
            <a:fillRect/>
          </a:stretch>
        </p:blipFill>
        <p:spPr>
          <a:xfrm>
            <a:off x="7061200" y="2171700"/>
            <a:ext cx="838200" cy="838200"/>
          </a:xfrm>
          <a:prstGeom prst="rect">
            <a:avLst/>
          </a:prstGeom>
        </p:spPr>
      </p:pic>
      <p:sp>
        <p:nvSpPr>
          <p:cNvPr id="13" name="TextBox 12"/>
          <p:cNvSpPr txBox="1"/>
          <p:nvPr/>
        </p:nvSpPr>
        <p:spPr>
          <a:xfrm>
            <a:off x="6337300" y="3940556"/>
            <a:ext cx="2286000" cy="1190244"/>
          </a:xfrm>
          <a:prstGeom prst="rect">
            <a:avLst/>
          </a:prstGeom>
          <a:noFill/>
        </p:spPr>
        <p:txBody>
          <a:bodyPr wrap="none" lIns="0" rIns="0" tIns="0" bIns="0" anchor="ctr">
            <a:spAutoFit/>
          </a:bodyPr>
          <a:lstStyle/>
          <a:p>
            <a:pPr algn="ctr">
              <a:lnSpc>
                <a:spcPts val="3124"/>
              </a:lnSpc>
            </a:pPr>
            <a:r>
              <a:rPr sz="2200" b="1">
                <a:solidFill>
                  <a:srgbClr val="2B2B2B"/>
                </a:solidFill>
                <a:latin typeface="游ゴシック"/>
                <a:ea typeface="游ゴシック"/>
                <a:cs typeface="游ゴシック"/>
              </a:rPr>
              <a:t>エレベーター＝</a:t>
            </a:r>
          </a:p>
          <a:p>
            <a:pPr algn="ctr">
              <a:lnSpc>
                <a:spcPts val="3124"/>
              </a:lnSpc>
            </a:pPr>
            <a:r>
              <a:rPr sz="2200" b="1">
                <a:solidFill>
                  <a:srgbClr val="2B2B2B"/>
                </a:solidFill>
                <a:latin typeface="游ゴシック"/>
                <a:ea typeface="游ゴシック"/>
                <a:cs typeface="游ゴシック"/>
              </a:rPr>
              <a:t>全部の階を</a:t>
            </a:r>
          </a:p>
          <a:p>
            <a:pPr algn="ctr">
              <a:lnSpc>
                <a:spcPts val="3124"/>
              </a:lnSpc>
            </a:pPr>
            <a:r>
              <a:rPr sz="2200" b="1">
                <a:solidFill>
                  <a:srgbClr val="2B2B2B"/>
                </a:solidFill>
                <a:latin typeface="游ゴシック"/>
                <a:ea typeface="游ゴシック"/>
                <a:cs typeface="游ゴシック"/>
              </a:rPr>
              <a:t>押す</a:t>
            </a:r>
          </a:p>
        </p:txBody>
      </p:sp>
      <p:sp>
        <p:nvSpPr>
          <p:cNvPr id="14" name="Rounded Rectangle 13"/>
          <p:cNvSpPr/>
          <p:nvPr/>
        </p:nvSpPr>
        <p:spPr>
          <a:xfrm>
            <a:off x="9004300" y="1955800"/>
            <a:ext cx="2489200" cy="3429000"/>
          </a:xfrm>
          <a:prstGeom prst="roundRect">
            <a:avLst>
              <a:gd name="adj" fmla="val 6632"/>
            </a:avLst>
          </a:prstGeom>
          <a:solidFill>
            <a:srgbClr val="FFFFFF"/>
          </a:solidFill>
          <a:ln>
            <a:noFill/>
          </a:ln>
          <a:effectLst/>
        </p:spPr>
        <p:txBody>
          <a:bodyPr rtlCol="0" anchor="ctr"/>
          <a:lstStyle/>
          <a:p>
            <a:pPr algn="ctr"/>
          </a:p>
        </p:txBody>
      </p:sp>
      <p:pic>
        <p:nvPicPr>
          <p:cNvPr id="15" name="Picture 14" descr="image.png"/>
          <p:cNvPicPr>
            <a:picLocks noChangeAspect="1"/>
          </p:cNvPicPr>
          <p:nvPr/>
        </p:nvPicPr>
        <p:blipFill>
          <a:blip r:embed="rId5"/>
          <a:stretch>
            <a:fillRect/>
          </a:stretch>
        </p:blipFill>
        <p:spPr>
          <a:xfrm>
            <a:off x="9829800" y="2171700"/>
            <a:ext cx="838200" cy="838200"/>
          </a:xfrm>
          <a:prstGeom prst="rect">
            <a:avLst/>
          </a:prstGeom>
        </p:spPr>
      </p:pic>
      <p:sp>
        <p:nvSpPr>
          <p:cNvPr id="16" name="TextBox 15"/>
          <p:cNvSpPr txBox="1"/>
          <p:nvPr/>
        </p:nvSpPr>
        <p:spPr>
          <a:xfrm>
            <a:off x="9105900" y="3940556"/>
            <a:ext cx="2286000" cy="1190244"/>
          </a:xfrm>
          <a:prstGeom prst="rect">
            <a:avLst/>
          </a:prstGeom>
          <a:noFill/>
        </p:spPr>
        <p:txBody>
          <a:bodyPr wrap="none" lIns="0" rIns="0" tIns="0" bIns="0" anchor="ctr">
            <a:spAutoFit/>
          </a:bodyPr>
          <a:lstStyle/>
          <a:p>
            <a:pPr algn="ctr">
              <a:lnSpc>
                <a:spcPts val="3124"/>
              </a:lnSpc>
            </a:pPr>
            <a:r>
              <a:rPr sz="2200" b="1">
                <a:solidFill>
                  <a:srgbClr val="2B2B2B"/>
                </a:solidFill>
                <a:latin typeface="游ゴシック"/>
                <a:ea typeface="游ゴシック"/>
                <a:cs typeface="游ゴシック"/>
              </a:rPr>
              <a:t>運転中＝</a:t>
            </a:r>
          </a:p>
          <a:p>
            <a:pPr algn="ctr">
              <a:lnSpc>
                <a:spcPts val="3124"/>
              </a:lnSpc>
            </a:pPr>
            <a:r>
              <a:rPr sz="2200" b="1">
                <a:solidFill>
                  <a:srgbClr val="2B2B2B"/>
                </a:solidFill>
                <a:latin typeface="游ゴシック"/>
                <a:ea typeface="游ゴシック"/>
                <a:cs typeface="游ゴシック"/>
              </a:rPr>
              <a:t>急ブレーキを</a:t>
            </a:r>
          </a:p>
          <a:p>
            <a:pPr algn="ctr">
              <a:lnSpc>
                <a:spcPts val="3124"/>
              </a:lnSpc>
            </a:pPr>
            <a:r>
              <a:rPr sz="2200" b="1">
                <a:solidFill>
                  <a:srgbClr val="2B2B2B"/>
                </a:solidFill>
                <a:latin typeface="游ゴシック"/>
                <a:ea typeface="游ゴシック"/>
                <a:cs typeface="游ゴシック"/>
              </a:rPr>
              <a:t>踏まない</a:t>
            </a:r>
          </a:p>
        </p:txBody>
      </p:sp>
      <p:sp>
        <p:nvSpPr>
          <p:cNvPr id="17" name="TextBox 16"/>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共通は「揺れている間は動かない」</a:t>
            </a:r>
          </a:p>
        </p:txBody>
      </p:sp>
      <p:sp>
        <p:nvSpPr>
          <p:cNvPr id="18" name="TextBox 1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58775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339725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収まってから、最初の1分</a:t>
            </a:r>
          </a:p>
        </p:txBody>
      </p:sp>
      <p:sp>
        <p:nvSpPr>
          <p:cNvPr id="6" name="TextBox 5"/>
          <p:cNvSpPr txBox="1"/>
          <p:nvPr/>
        </p:nvSpPr>
        <p:spPr>
          <a:xfrm>
            <a:off x="5969000" y="1968500"/>
            <a:ext cx="5524500" cy="1497584"/>
          </a:xfrm>
          <a:prstGeom prst="rect">
            <a:avLst/>
          </a:prstGeom>
          <a:noFill/>
        </p:spPr>
        <p:txBody>
          <a:bodyPr wrap="none" lIns="0" rIns="0" tIns="0" bIns="0" anchor="ctr">
            <a:spAutoFit/>
          </a:bodyPr>
          <a:lstStyle/>
          <a:p>
            <a:pPr algn="l">
              <a:lnSpc>
                <a:spcPts val="5896"/>
              </a:lnSpc>
            </a:pPr>
            <a:r>
              <a:rPr sz="4400" b="1">
                <a:solidFill>
                  <a:srgbClr val="EE6C5C"/>
                </a:solidFill>
                <a:latin typeface="游ゴシック"/>
                <a:ea typeface="游ゴシック"/>
                <a:cs typeface="游ゴシック"/>
              </a:rPr>
              <a:t>足元を見てから、</a:t>
            </a:r>
          </a:p>
          <a:p>
            <a:pPr algn="l">
              <a:lnSpc>
                <a:spcPts val="5896"/>
              </a:lnSpc>
            </a:pPr>
            <a:r>
              <a:rPr sz="4400" b="1">
                <a:solidFill>
                  <a:srgbClr val="2B2B2B"/>
                </a:solidFill>
                <a:latin typeface="游ゴシック"/>
                <a:ea typeface="游ゴシック"/>
                <a:cs typeface="游ゴシック"/>
              </a:rPr>
              <a:t>立ち上がる</a:t>
            </a:r>
          </a:p>
        </p:txBody>
      </p:sp>
      <p:sp>
        <p:nvSpPr>
          <p:cNvPr id="7" name="TextBox 6"/>
          <p:cNvSpPr txBox="1"/>
          <p:nvPr/>
        </p:nvSpPr>
        <p:spPr>
          <a:xfrm>
            <a:off x="5969000" y="3796284"/>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割れたガラスの上を、</a:t>
            </a:r>
          </a:p>
          <a:p>
            <a:pPr algn="l">
              <a:lnSpc>
                <a:spcPts val="3154"/>
              </a:lnSpc>
            </a:pPr>
            <a:r>
              <a:rPr sz="1900" b="0">
                <a:solidFill>
                  <a:srgbClr val="5F6B72"/>
                </a:solidFill>
                <a:latin typeface="游ゴシック"/>
                <a:ea typeface="游ゴシック"/>
                <a:cs typeface="游ゴシック"/>
              </a:rPr>
              <a:t>裸足で歩かない</a:t>
            </a:r>
          </a:p>
        </p:txBody>
      </p:sp>
      <p:sp>
        <p:nvSpPr>
          <p:cNvPr id="8" name="TextBox 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5143500" y="2336292"/>
            <a:ext cx="6350000" cy="3759708"/>
          </a:xfrm>
          <a:prstGeom prst="roundRect">
            <a:avLst>
              <a:gd name="adj" fmla="val 4053"/>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5499100" y="2691892"/>
            <a:ext cx="20574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5689600" y="2691892"/>
            <a:ext cx="18669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夜に起きたら</a:t>
            </a:r>
          </a:p>
        </p:txBody>
      </p:sp>
      <p:sp>
        <p:nvSpPr>
          <p:cNvPr id="7" name="TextBox 6"/>
          <p:cNvSpPr txBox="1"/>
          <p:nvPr/>
        </p:nvSpPr>
        <p:spPr>
          <a:xfrm>
            <a:off x="5499100" y="3467100"/>
            <a:ext cx="5638800" cy="1361440"/>
          </a:xfrm>
          <a:prstGeom prst="rect">
            <a:avLst/>
          </a:prstGeom>
          <a:noFill/>
        </p:spPr>
        <p:txBody>
          <a:bodyPr wrap="none" lIns="0" rIns="0" tIns="0" bIns="0" anchor="ctr">
            <a:spAutoFit/>
          </a:bodyPr>
          <a:lstStyle/>
          <a:p>
            <a:pPr algn="l">
              <a:lnSpc>
                <a:spcPts val="5360"/>
              </a:lnSpc>
            </a:pPr>
            <a:r>
              <a:rPr sz="4000" b="1">
                <a:solidFill>
                  <a:srgbClr val="EE6C5C"/>
                </a:solidFill>
                <a:latin typeface="游ゴシック"/>
                <a:ea typeface="游ゴシック"/>
                <a:cs typeface="游ゴシック"/>
              </a:rPr>
              <a:t>枕元の4つで、</a:t>
            </a:r>
          </a:p>
          <a:p>
            <a:pPr algn="l">
              <a:lnSpc>
                <a:spcPts val="5360"/>
              </a:lnSpc>
            </a:pPr>
            <a:r>
              <a:rPr sz="4000" b="1">
                <a:solidFill>
                  <a:srgbClr val="2B2B2B"/>
                </a:solidFill>
                <a:latin typeface="游ゴシック"/>
                <a:ea typeface="游ゴシック"/>
                <a:cs typeface="游ゴシック"/>
              </a:rPr>
              <a:t>その後が変わります</a:t>
            </a:r>
          </a:p>
        </p:txBody>
      </p:sp>
      <p:sp>
        <p:nvSpPr>
          <p:cNvPr id="8" name="TextBox 7"/>
          <p:cNvSpPr txBox="1"/>
          <p:nvPr/>
        </p:nvSpPr>
        <p:spPr>
          <a:xfrm>
            <a:off x="5499100" y="5082540"/>
            <a:ext cx="5638800" cy="82296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①両手が空く明かり　②底の厚い履物</a:t>
            </a:r>
          </a:p>
          <a:p>
            <a:pPr algn="l">
              <a:lnSpc>
                <a:spcPts val="3240"/>
              </a:lnSpc>
            </a:pPr>
            <a:r>
              <a:rPr sz="2000" b="0">
                <a:solidFill>
                  <a:srgbClr val="5F6B72"/>
                </a:solidFill>
                <a:latin typeface="游ゴシック"/>
                <a:ea typeface="游ゴシック"/>
                <a:cs typeface="游ゴシック"/>
              </a:rPr>
              <a:t>③メガネ　④ホイッスル</a:t>
            </a:r>
          </a:p>
        </p:txBody>
      </p:sp>
      <p:sp>
        <p:nvSpPr>
          <p:cNvPr id="9" name="Rounded Rectangle 8"/>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269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229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落とし穴</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6" name="Picture 5" descr="image.png"/>
          <p:cNvPicPr>
            <a:picLocks noChangeAspect="1"/>
          </p:cNvPicPr>
          <p:nvPr/>
        </p:nvPicPr>
        <p:blipFill>
          <a:blip r:embed="rId2"/>
          <a:stretch>
            <a:fillRect/>
          </a:stretch>
        </p:blipFill>
        <p:spPr>
          <a:xfrm>
            <a:off x="1837267" y="2171700"/>
            <a:ext cx="1066800" cy="1066800"/>
          </a:xfrm>
          <a:prstGeom prst="rect">
            <a:avLst/>
          </a:prstGeom>
        </p:spPr>
      </p:pic>
      <p:sp>
        <p:nvSpPr>
          <p:cNvPr id="7" name="TextBox 6"/>
          <p:cNvSpPr txBox="1"/>
          <p:nvPr/>
        </p:nvSpPr>
        <p:spPr>
          <a:xfrm>
            <a:off x="800100"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外へ</a:t>
            </a:r>
          </a:p>
          <a:p>
            <a:pPr algn="ctr">
              <a:lnSpc>
                <a:spcPts val="3833"/>
              </a:lnSpc>
            </a:pPr>
            <a:r>
              <a:rPr sz="2700" b="1">
                <a:solidFill>
                  <a:srgbClr val="2B2B2B"/>
                </a:solidFill>
                <a:latin typeface="游ゴシック"/>
                <a:ea typeface="游ゴシック"/>
                <a:cs typeface="游ゴシック"/>
              </a:rPr>
              <a:t>飛び出す</a:t>
            </a:r>
          </a:p>
        </p:txBody>
      </p:sp>
      <p:sp>
        <p:nvSpPr>
          <p:cNvPr id="8" name="Rounded Rectangle 7"/>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9" name="Picture 8" descr="image.png"/>
          <p:cNvPicPr>
            <a:picLocks noChangeAspect="1"/>
          </p:cNvPicPr>
          <p:nvPr/>
        </p:nvPicPr>
        <p:blipFill>
          <a:blip r:embed="rId3"/>
          <a:stretch>
            <a:fillRect/>
          </a:stretch>
        </p:blipFill>
        <p:spPr>
          <a:xfrm>
            <a:off x="5562600" y="2171700"/>
            <a:ext cx="1066800" cy="1066800"/>
          </a:xfrm>
          <a:prstGeom prst="rect">
            <a:avLst/>
          </a:prstGeom>
        </p:spPr>
      </p:pic>
      <p:sp>
        <p:nvSpPr>
          <p:cNvPr id="10" name="TextBox 9"/>
          <p:cNvSpPr txBox="1"/>
          <p:nvPr/>
        </p:nvSpPr>
        <p:spPr>
          <a:xfrm>
            <a:off x="4525433"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エレベーターで</a:t>
            </a:r>
          </a:p>
          <a:p>
            <a:pPr algn="ctr">
              <a:lnSpc>
                <a:spcPts val="3833"/>
              </a:lnSpc>
            </a:pPr>
            <a:r>
              <a:rPr sz="2700" b="1">
                <a:solidFill>
                  <a:srgbClr val="2B2B2B"/>
                </a:solidFill>
                <a:latin typeface="游ゴシック"/>
                <a:ea typeface="游ゴシック"/>
                <a:cs typeface="游ゴシック"/>
              </a:rPr>
              <a:t>降りる</a:t>
            </a:r>
          </a:p>
        </p:txBody>
      </p:sp>
      <p:sp>
        <p:nvSpPr>
          <p:cNvPr id="11" name="Rounded Rectangle 10"/>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12" name="Picture 11" descr="image.png"/>
          <p:cNvPicPr>
            <a:picLocks noChangeAspect="1"/>
          </p:cNvPicPr>
          <p:nvPr/>
        </p:nvPicPr>
        <p:blipFill>
          <a:blip r:embed="rId4"/>
          <a:stretch>
            <a:fillRect/>
          </a:stretch>
        </p:blipFill>
        <p:spPr>
          <a:xfrm>
            <a:off x="9287933" y="2171700"/>
            <a:ext cx="1066800" cy="1066800"/>
          </a:xfrm>
          <a:prstGeom prst="rect">
            <a:avLst/>
          </a:prstGeom>
        </p:spPr>
      </p:pic>
      <p:sp>
        <p:nvSpPr>
          <p:cNvPr id="13" name="TextBox 12"/>
          <p:cNvSpPr txBox="1"/>
          <p:nvPr/>
        </p:nvSpPr>
        <p:spPr>
          <a:xfrm>
            <a:off x="8250767"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すぐ火を</a:t>
            </a:r>
          </a:p>
          <a:p>
            <a:pPr algn="ctr">
              <a:lnSpc>
                <a:spcPts val="3833"/>
              </a:lnSpc>
            </a:pPr>
            <a:r>
              <a:rPr sz="2700" b="1">
                <a:solidFill>
                  <a:srgbClr val="2B2B2B"/>
                </a:solidFill>
                <a:latin typeface="游ゴシック"/>
                <a:ea typeface="游ゴシック"/>
                <a:cs typeface="游ゴシック"/>
              </a:rPr>
              <a:t>消しに行く</a:t>
            </a:r>
          </a:p>
        </p:txBody>
      </p:sp>
      <p:sp>
        <p:nvSpPr>
          <p:cNvPr id="14" name="TextBox 13"/>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どれも「早く動きたい」から起きます</a:t>
            </a:r>
          </a:p>
        </p:txBody>
      </p:sp>
      <p:sp>
        <p:nvSpPr>
          <p:cNvPr id="15" name="TextBox 14"/>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52095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33045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0円でできること</a:t>
            </a:r>
          </a:p>
        </p:txBody>
      </p:sp>
      <p:sp>
        <p:nvSpPr>
          <p:cNvPr id="6" name="TextBox 5"/>
          <p:cNvSpPr txBox="1"/>
          <p:nvPr/>
        </p:nvSpPr>
        <p:spPr>
          <a:xfrm>
            <a:off x="5969000" y="1934464"/>
            <a:ext cx="5524500" cy="1565656"/>
          </a:xfrm>
          <a:prstGeom prst="rect">
            <a:avLst/>
          </a:prstGeom>
          <a:noFill/>
        </p:spPr>
        <p:txBody>
          <a:bodyPr wrap="none" lIns="0" rIns="0" tIns="0" bIns="0" anchor="ctr">
            <a:spAutoFit/>
          </a:bodyPr>
          <a:lstStyle/>
          <a:p>
            <a:pPr algn="l">
              <a:lnSpc>
                <a:spcPts val="6164"/>
              </a:lnSpc>
            </a:pPr>
            <a:r>
              <a:rPr sz="4600" b="1">
                <a:solidFill>
                  <a:srgbClr val="2B2B2B"/>
                </a:solidFill>
                <a:latin typeface="游ゴシック"/>
                <a:ea typeface="游ゴシック"/>
                <a:cs typeface="游ゴシック"/>
              </a:rPr>
              <a:t>家具の上に、</a:t>
            </a:r>
          </a:p>
          <a:p>
            <a:pPr algn="l">
              <a:lnSpc>
                <a:spcPts val="6164"/>
              </a:lnSpc>
            </a:pPr>
            <a:r>
              <a:rPr sz="4600" b="1">
                <a:solidFill>
                  <a:srgbClr val="EE6C5C"/>
                </a:solidFill>
                <a:latin typeface="游ゴシック"/>
                <a:ea typeface="游ゴシック"/>
                <a:cs typeface="游ゴシック"/>
              </a:rPr>
              <a:t>物を置かない</a:t>
            </a:r>
          </a:p>
        </p:txBody>
      </p:sp>
      <p:sp>
        <p:nvSpPr>
          <p:cNvPr id="7" name="TextBox 6"/>
          <p:cNvSpPr txBox="1"/>
          <p:nvPr/>
        </p:nvSpPr>
        <p:spPr>
          <a:xfrm>
            <a:off x="5969000" y="3830320"/>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固定した家具より先に、</a:t>
            </a:r>
          </a:p>
          <a:p>
            <a:pPr algn="l">
              <a:lnSpc>
                <a:spcPts val="3154"/>
              </a:lnSpc>
            </a:pPr>
            <a:r>
              <a:rPr sz="1900" b="0">
                <a:solidFill>
                  <a:srgbClr val="5F6B72"/>
                </a:solidFill>
                <a:latin typeface="游ゴシック"/>
                <a:ea typeface="游ゴシック"/>
                <a:cs typeface="游ゴシック"/>
              </a:rPr>
              <a:t>上の物が落ちてきます</a:t>
            </a:r>
          </a:p>
        </p:txBody>
      </p:sp>
      <p:sp>
        <p:nvSpPr>
          <p:cNvPr id="8" name="TextBox 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747772"/>
            <a:ext cx="6858000" cy="3348228"/>
          </a:xfrm>
          <a:prstGeom prst="roundRect">
            <a:avLst>
              <a:gd name="adj" fmla="val 4551"/>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3103372"/>
            <a:ext cx="23241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3103372"/>
            <a:ext cx="21336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今日できること</a:t>
            </a:r>
          </a:p>
        </p:txBody>
      </p:sp>
      <p:sp>
        <p:nvSpPr>
          <p:cNvPr id="7" name="TextBox 6"/>
          <p:cNvSpPr txBox="1"/>
          <p:nvPr/>
        </p:nvSpPr>
        <p:spPr>
          <a:xfrm>
            <a:off x="1054100" y="3878580"/>
            <a:ext cx="6146800" cy="1361440"/>
          </a:xfrm>
          <a:prstGeom prst="rect">
            <a:avLst/>
          </a:prstGeom>
          <a:noFill/>
        </p:spPr>
        <p:txBody>
          <a:bodyPr wrap="none" lIns="0" rIns="0" tIns="0" bIns="0" anchor="ctr">
            <a:spAutoFit/>
          </a:bodyPr>
          <a:lstStyle/>
          <a:p>
            <a:pPr algn="l">
              <a:lnSpc>
                <a:spcPts val="5360"/>
              </a:lnSpc>
            </a:pPr>
            <a:r>
              <a:rPr sz="4000" b="1">
                <a:solidFill>
                  <a:srgbClr val="2B2B2B"/>
                </a:solidFill>
                <a:latin typeface="游ゴシック"/>
                <a:ea typeface="游ゴシック"/>
                <a:cs typeface="游ゴシック"/>
              </a:rPr>
              <a:t>寝る場所からドアまで、</a:t>
            </a:r>
          </a:p>
          <a:p>
            <a:pPr algn="l">
              <a:lnSpc>
                <a:spcPts val="5360"/>
              </a:lnSpc>
            </a:pPr>
            <a:r>
              <a:rPr sz="4000" b="1">
                <a:solidFill>
                  <a:srgbClr val="EE6C5C"/>
                </a:solidFill>
                <a:latin typeface="游ゴシック"/>
                <a:ea typeface="游ゴシック"/>
                <a:cs typeface="游ゴシック"/>
              </a:rPr>
              <a:t>歩いてみる</a:t>
            </a:r>
          </a:p>
        </p:txBody>
      </p:sp>
      <p:sp>
        <p:nvSpPr>
          <p:cNvPr id="8" name="TextBox 7"/>
          <p:cNvSpPr txBox="1"/>
          <p:nvPr/>
        </p:nvSpPr>
        <p:spPr>
          <a:xfrm>
            <a:off x="1054100" y="5494020"/>
            <a:ext cx="6146800" cy="41148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足に当たった物を、今夜1つどけます</a:t>
            </a:r>
          </a:p>
        </p:txBody>
      </p:sp>
      <p:sp>
        <p:nvSpPr>
          <p:cNvPr id="9" name="Rounded Rectangle 8"/>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6248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5854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出典・この資料について</a:t>
            </a:r>
          </a:p>
        </p:txBody>
      </p:sp>
      <p:sp>
        <p:nvSpPr>
          <p:cNvPr id="5" name="TextBox 4"/>
          <p:cNvSpPr txBox="1"/>
          <p:nvPr/>
        </p:nvSpPr>
        <p:spPr>
          <a:xfrm>
            <a:off x="698500" y="1587500"/>
            <a:ext cx="8712200" cy="279400"/>
          </a:xfrm>
          <a:prstGeom prst="rect">
            <a:avLst/>
          </a:prstGeom>
          <a:noFill/>
        </p:spPr>
        <p:txBody>
          <a:bodyPr wrap="none" lIns="0" rIns="0" tIns="0" bIns="0" anchor="ctr">
            <a:spAutoFit/>
          </a:bodyPr>
          <a:lstStyle/>
          <a:p>
            <a:pPr algn="l"/>
            <a:r>
              <a:rPr sz="1800" b="1">
                <a:solidFill>
                  <a:srgbClr val="EE6C5C"/>
                </a:solidFill>
                <a:latin typeface="游ゴシック"/>
                <a:ea typeface="游ゴシック"/>
                <a:cs typeface="游ゴシック"/>
              </a:rPr>
              <a:t>この資料の数字と記述の出典</a:t>
            </a:r>
          </a:p>
        </p:txBody>
      </p:sp>
      <p:sp>
        <p:nvSpPr>
          <p:cNvPr id="6" name="TextBox 5"/>
          <p:cNvSpPr txBox="1"/>
          <p:nvPr/>
        </p:nvSpPr>
        <p:spPr>
          <a:xfrm>
            <a:off x="698500" y="1955800"/>
            <a:ext cx="8712200" cy="2114550"/>
          </a:xfrm>
          <a:prstGeom prst="rect">
            <a:avLst/>
          </a:prstGeom>
          <a:noFill/>
        </p:spPr>
        <p:txBody>
          <a:bodyPr wrap="none" lIns="0" rIns="0" tIns="0" bIns="0" anchor="ctr">
            <a:spAutoFit/>
          </a:bodyPr>
          <a:lstStyle/>
          <a:p>
            <a:pPr algn="l">
              <a:lnSpc>
                <a:spcPts val="2775"/>
              </a:lnSpc>
            </a:pPr>
            <a:r>
              <a:rPr sz="1500" b="0">
                <a:solidFill>
                  <a:srgbClr val="2B2B2B"/>
                </a:solidFill>
                <a:latin typeface="游ゴシック"/>
                <a:ea typeface="游ゴシック"/>
                <a:cs typeface="游ゴシック"/>
              </a:rPr>
              <a:t>・消防庁「地震防災マニュアル」（台所・トイレとお風呂・エレベーター・運転中）</a:t>
            </a:r>
          </a:p>
          <a:p>
            <a:pPr algn="l">
              <a:lnSpc>
                <a:spcPts val="2775"/>
              </a:lnSpc>
            </a:pPr>
            <a:r>
              <a:rPr sz="1500" b="0">
                <a:solidFill>
                  <a:srgbClr val="2B2B2B"/>
                </a:solidFill>
                <a:latin typeface="游ゴシック"/>
                <a:ea typeface="游ゴシック"/>
                <a:cs typeface="游ゴシック"/>
              </a:rPr>
              <a:t>・気象庁「緊急地震速報を見聞きしたときは」</a:t>
            </a:r>
          </a:p>
          <a:p>
            <a:pPr algn="l">
              <a:lnSpc>
                <a:spcPts val="2775"/>
              </a:lnSpc>
            </a:pPr>
            <a:r>
              <a:rPr sz="1500" b="0">
                <a:solidFill>
                  <a:srgbClr val="2B2B2B"/>
                </a:solidFill>
                <a:latin typeface="游ゴシック"/>
                <a:ea typeface="游ゴシック"/>
                <a:cs typeface="游ゴシック"/>
              </a:rPr>
              <a:t>・内閣府「阪神・淡路大震災教訓情報資料集【02】人的被害」（死者5,502人）</a:t>
            </a:r>
          </a:p>
          <a:p>
            <a:pPr algn="l">
              <a:lnSpc>
                <a:spcPts val="2775"/>
              </a:lnSpc>
            </a:pPr>
            <a:r>
              <a:rPr sz="1500" b="0">
                <a:solidFill>
                  <a:srgbClr val="2B2B2B"/>
                </a:solidFill>
                <a:latin typeface="游ゴシック"/>
                <a:ea typeface="游ゴシック"/>
                <a:cs typeface="游ゴシック"/>
              </a:rPr>
              <a:t>・消防庁「家具の配置にも工夫が大切なのね」／東京消防庁「自宅の家具転対策」</a:t>
            </a:r>
          </a:p>
          <a:p>
            <a:pPr algn="l">
              <a:lnSpc>
                <a:spcPts val="2775"/>
              </a:lnSpc>
            </a:pPr>
            <a:r>
              <a:rPr sz="1500" b="0">
                <a:solidFill>
                  <a:srgbClr val="2B2B2B"/>
                </a:solidFill>
                <a:latin typeface="游ゴシック"/>
                <a:ea typeface="游ゴシック"/>
                <a:cs typeface="游ゴシック"/>
              </a:rPr>
              <a:t>・日本エレベーター協会／国土交通省／警察庁／大阪ガスネットワーク／内閣府</a:t>
            </a:r>
          </a:p>
          <a:p>
            <a:pPr algn="l">
              <a:lnSpc>
                <a:spcPts val="2775"/>
              </a:lnSpc>
            </a:pPr>
            <a:r>
              <a:rPr sz="1500" b="0">
                <a:solidFill>
                  <a:srgbClr val="2B2B2B"/>
                </a:solidFill>
                <a:latin typeface="游ゴシック"/>
                <a:ea typeface="游ゴシック"/>
                <a:cs typeface="游ゴシック"/>
              </a:rPr>
              <a:t>　すべて 2026年9月16日 に確認。全URLと引用の原文は講師用ノートに記載</a:t>
            </a:r>
          </a:p>
        </p:txBody>
      </p:sp>
      <p:sp>
        <p:nvSpPr>
          <p:cNvPr id="7" name="Rounded Rectangle 6"/>
          <p:cNvSpPr/>
          <p:nvPr/>
        </p:nvSpPr>
        <p:spPr>
          <a:xfrm>
            <a:off x="9772650" y="1504950"/>
            <a:ext cx="1803400" cy="1803400"/>
          </a:xfrm>
          <a:prstGeom prst="roundRect">
            <a:avLst>
              <a:gd name="adj" fmla="val 4225"/>
            </a:avLst>
          </a:prstGeom>
          <a:solidFill>
            <a:srgbClr val="FFFFFF"/>
          </a:solidFill>
          <a:ln>
            <a:noFill/>
          </a:ln>
          <a:effectLst/>
        </p:spPr>
        <p:txBody>
          <a:bodyPr rtlCol="0" anchor="ctr"/>
          <a:lstStyle/>
          <a:p>
            <a:pPr algn="ctr"/>
          </a:p>
        </p:txBody>
      </p:sp>
      <p:pic>
        <p:nvPicPr>
          <p:cNvPr id="8" name="Picture 7" descr="image.png"/>
          <p:cNvPicPr>
            <a:picLocks noChangeAspect="1"/>
          </p:cNvPicPr>
          <p:nvPr/>
        </p:nvPicPr>
        <p:blipFill>
          <a:blip r:embed="rId2"/>
          <a:stretch>
            <a:fillRect/>
          </a:stretch>
        </p:blipFill>
        <p:spPr>
          <a:xfrm>
            <a:off x="9855200" y="1587500"/>
            <a:ext cx="1638300" cy="1638300"/>
          </a:xfrm>
          <a:prstGeom prst="rect">
            <a:avLst/>
          </a:prstGeom>
        </p:spPr>
      </p:pic>
      <p:sp>
        <p:nvSpPr>
          <p:cNvPr id="9" name="TextBox 8"/>
          <p:cNvSpPr txBox="1"/>
          <p:nvPr/>
        </p:nvSpPr>
        <p:spPr>
          <a:xfrm>
            <a:off x="9283700" y="3378200"/>
            <a:ext cx="2781300" cy="215900"/>
          </a:xfrm>
          <a:prstGeom prst="rect">
            <a:avLst/>
          </a:prstGeom>
          <a:noFill/>
        </p:spPr>
        <p:txBody>
          <a:bodyPr wrap="none" lIns="0" rIns="0" tIns="0" bIns="0" anchor="ctr">
            <a:spAutoFit/>
          </a:bodyPr>
          <a:lstStyle/>
          <a:p>
            <a:pPr algn="ctr"/>
            <a:r>
              <a:rPr sz="1300" b="0">
                <a:solidFill>
                  <a:srgbClr val="5F6B72"/>
                </a:solidFill>
                <a:latin typeface="游ゴシック"/>
                <a:ea typeface="游ゴシック"/>
                <a:cs typeface="游ゴシック"/>
              </a:rPr>
              <a:t>annsinnkotyann.com</a:t>
            </a:r>
          </a:p>
        </p:txBody>
      </p:sp>
      <p:sp>
        <p:nvSpPr>
          <p:cNvPr id="10" name="Rounded Rectangle 9"/>
          <p:cNvSpPr/>
          <p:nvPr/>
        </p:nvSpPr>
        <p:spPr>
          <a:xfrm>
            <a:off x="698500" y="4038600"/>
            <a:ext cx="10795000" cy="2184400"/>
          </a:xfrm>
          <a:prstGeom prst="roundRect">
            <a:avLst>
              <a:gd name="adj" fmla="val 5232"/>
            </a:avLst>
          </a:prstGeom>
          <a:solidFill>
            <a:srgbClr val="FFFFFF"/>
          </a:solidFill>
          <a:ln>
            <a:noFill/>
          </a:ln>
          <a:effectLst/>
        </p:spPr>
        <p:txBody>
          <a:bodyPr rtlCol="0" anchor="ctr"/>
          <a:lstStyle/>
          <a:p>
            <a:pPr algn="ctr"/>
          </a:p>
        </p:txBody>
      </p:sp>
      <p:sp>
        <p:nvSpPr>
          <p:cNvPr id="11" name="TextBox 10"/>
          <p:cNvSpPr txBox="1"/>
          <p:nvPr/>
        </p:nvSpPr>
        <p:spPr>
          <a:xfrm>
            <a:off x="977900" y="4203700"/>
            <a:ext cx="3810000" cy="228600"/>
          </a:xfrm>
          <a:prstGeom prst="rect">
            <a:avLst/>
          </a:prstGeom>
          <a:noFill/>
        </p:spPr>
        <p:txBody>
          <a:bodyPr wrap="none" lIns="0" rIns="0" tIns="0" bIns="0" anchor="ctr">
            <a:spAutoFit/>
          </a:bodyPr>
          <a:lstStyle/>
          <a:p>
            <a:pPr algn="l"/>
            <a:r>
              <a:rPr sz="1500" b="1">
                <a:solidFill>
                  <a:srgbClr val="EE6C5C"/>
                </a:solidFill>
                <a:latin typeface="游ゴシック"/>
                <a:ea typeface="游ゴシック"/>
                <a:cs typeface="游ゴシック"/>
              </a:rPr>
              <a:t>使用条件</a:t>
            </a:r>
          </a:p>
        </p:txBody>
      </p:sp>
      <p:sp>
        <p:nvSpPr>
          <p:cNvPr id="12" name="TextBox 11"/>
          <p:cNvSpPr txBox="1"/>
          <p:nvPr/>
        </p:nvSpPr>
        <p:spPr>
          <a:xfrm>
            <a:off x="977900" y="4559300"/>
            <a:ext cx="10236200" cy="1315720"/>
          </a:xfrm>
          <a:prstGeom prst="rect">
            <a:avLst/>
          </a:prstGeom>
          <a:noFill/>
        </p:spPr>
        <p:txBody>
          <a:bodyPr wrap="none" lIns="0" rIns="0" tIns="0" bIns="0" anchor="ctr">
            <a:spAutoFit/>
          </a:bodyPr>
          <a:lstStyle/>
          <a:p>
            <a:pPr algn="l">
              <a:lnSpc>
                <a:spcPts val="2590"/>
              </a:lnSpc>
            </a:pPr>
            <a:r>
              <a:rPr sz="1400" b="0">
                <a:solidFill>
                  <a:srgbClr val="2B2B2B"/>
                </a:solidFill>
                <a:latin typeface="游ゴシック"/>
                <a:ea typeface="游ゴシック"/>
                <a:cs typeface="游ゴシック"/>
              </a:rPr>
              <a:t>出典「防災士・安心こちゃん（annsinnkotyann.com）」を書いていただければ、切っても足しても、</a:t>
            </a:r>
          </a:p>
          <a:p>
            <a:pPr algn="l">
              <a:lnSpc>
                <a:spcPts val="2590"/>
              </a:lnSpc>
            </a:pPr>
            <a:r>
              <a:rPr sz="1400" b="0">
                <a:solidFill>
                  <a:srgbClr val="2B2B2B"/>
                </a:solidFill>
                <a:latin typeface="游ゴシック"/>
                <a:ea typeface="游ゴシック"/>
                <a:cs typeface="游ゴシック"/>
              </a:rPr>
              <a:t>自分の言葉に直しても使えます。講座・研修・授業・社内教育・自治会の勉強会、すべて可。</a:t>
            </a:r>
          </a:p>
          <a:p>
            <a:pPr algn="l">
              <a:lnSpc>
                <a:spcPts val="2590"/>
              </a:lnSpc>
            </a:pPr>
            <a:r>
              <a:rPr sz="1400" b="0">
                <a:solidFill>
                  <a:srgbClr val="2B2B2B"/>
                </a:solidFill>
                <a:latin typeface="游ゴシック"/>
                <a:ea typeface="游ゴシック"/>
                <a:cs typeface="游ゴシック"/>
              </a:rPr>
              <a:t>丸ごと売り物の教材に入れること、他のサイトで再配布することはご遠慮ください。</a:t>
            </a:r>
          </a:p>
          <a:p>
            <a:pPr algn="l">
              <a:lnSpc>
                <a:spcPts val="2590"/>
              </a:lnSpc>
            </a:pPr>
            <a:r>
              <a:rPr sz="1400" b="0">
                <a:solidFill>
                  <a:srgbClr val="2B2B2B"/>
                </a:solidFill>
                <a:latin typeface="游ゴシック"/>
                <a:ea typeface="游ゴシック"/>
                <a:cs typeface="游ゴシック"/>
              </a:rPr>
              <a:t>数字は資料内の出典の日付時点の物です。</a:t>
            </a:r>
          </a:p>
        </p:txBody>
      </p:sp>
      <p:sp>
        <p:nvSpPr>
          <p:cNvPr id="13" name="TextBox 12"/>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269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229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先に結論</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6" name="Oval 5"/>
          <p:cNvSpPr/>
          <p:nvPr/>
        </p:nvSpPr>
        <p:spPr>
          <a:xfrm>
            <a:off x="927100" y="2171700"/>
            <a:ext cx="482600" cy="4826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927100"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①</a:t>
            </a:r>
          </a:p>
        </p:txBody>
      </p:sp>
      <p:pic>
        <p:nvPicPr>
          <p:cNvPr id="8" name="Picture 7" descr="image.png"/>
          <p:cNvPicPr>
            <a:picLocks noChangeAspect="1"/>
          </p:cNvPicPr>
          <p:nvPr/>
        </p:nvPicPr>
        <p:blipFill>
          <a:blip r:embed="rId2"/>
          <a:stretch>
            <a:fillRect/>
          </a:stretch>
        </p:blipFill>
        <p:spPr>
          <a:xfrm>
            <a:off x="1837267" y="2857500"/>
            <a:ext cx="1066800" cy="1066800"/>
          </a:xfrm>
          <a:prstGeom prst="rect">
            <a:avLst/>
          </a:prstGeom>
        </p:spPr>
      </p:pic>
      <p:sp>
        <p:nvSpPr>
          <p:cNvPr id="9" name="TextBox 8"/>
          <p:cNvSpPr txBox="1"/>
          <p:nvPr/>
        </p:nvSpPr>
        <p:spPr>
          <a:xfrm>
            <a:off x="800100"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まず頭を</a:t>
            </a:r>
          </a:p>
          <a:p>
            <a:pPr algn="ctr">
              <a:lnSpc>
                <a:spcPts val="3833"/>
              </a:lnSpc>
            </a:pPr>
            <a:r>
              <a:rPr sz="2700" b="1">
                <a:solidFill>
                  <a:srgbClr val="2B2B2B"/>
                </a:solidFill>
                <a:latin typeface="游ゴシック"/>
                <a:ea typeface="游ゴシック"/>
                <a:cs typeface="游ゴシック"/>
              </a:rPr>
              <a:t>守る</a:t>
            </a:r>
          </a:p>
        </p:txBody>
      </p:sp>
      <p:sp>
        <p:nvSpPr>
          <p:cNvPr id="10" name="Rounded Rectangle 9"/>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1" name="Oval 10"/>
          <p:cNvSpPr/>
          <p:nvPr/>
        </p:nvSpPr>
        <p:spPr>
          <a:xfrm>
            <a:off x="4652433" y="2171700"/>
            <a:ext cx="482600" cy="482600"/>
          </a:xfrm>
          <a:prstGeom prst="ellipse">
            <a:avLst/>
          </a:prstGeom>
          <a:solidFill>
            <a:srgbClr val="EE6C5C"/>
          </a:solidFill>
          <a:ln>
            <a:noFill/>
          </a:ln>
          <a:effectLst/>
        </p:spPr>
        <p:txBody>
          <a:bodyPr rtlCol="0" anchor="ctr"/>
          <a:lstStyle/>
          <a:p>
            <a:pPr algn="ctr"/>
          </a:p>
        </p:txBody>
      </p:sp>
      <p:sp>
        <p:nvSpPr>
          <p:cNvPr id="12" name="TextBox 11"/>
          <p:cNvSpPr txBox="1"/>
          <p:nvPr/>
        </p:nvSpPr>
        <p:spPr>
          <a:xfrm>
            <a:off x="4652433"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②</a:t>
            </a:r>
          </a:p>
        </p:txBody>
      </p:sp>
      <p:pic>
        <p:nvPicPr>
          <p:cNvPr id="13" name="Picture 12" descr="image.png"/>
          <p:cNvPicPr>
            <a:picLocks noChangeAspect="1"/>
          </p:cNvPicPr>
          <p:nvPr/>
        </p:nvPicPr>
        <p:blipFill>
          <a:blip r:embed="rId3"/>
          <a:stretch>
            <a:fillRect/>
          </a:stretch>
        </p:blipFill>
        <p:spPr>
          <a:xfrm>
            <a:off x="5562600" y="2857500"/>
            <a:ext cx="1066800" cy="1066800"/>
          </a:xfrm>
          <a:prstGeom prst="rect">
            <a:avLst/>
          </a:prstGeom>
        </p:spPr>
      </p:pic>
      <p:sp>
        <p:nvSpPr>
          <p:cNvPr id="14" name="TextBox 13"/>
          <p:cNvSpPr txBox="1"/>
          <p:nvPr/>
        </p:nvSpPr>
        <p:spPr>
          <a:xfrm>
            <a:off x="4525433"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揺れている間は</a:t>
            </a:r>
          </a:p>
          <a:p>
            <a:pPr algn="ctr">
              <a:lnSpc>
                <a:spcPts val="3833"/>
              </a:lnSpc>
            </a:pPr>
            <a:r>
              <a:rPr sz="2700" b="1">
                <a:solidFill>
                  <a:srgbClr val="2B2B2B"/>
                </a:solidFill>
                <a:latin typeface="游ゴシック"/>
                <a:ea typeface="游ゴシック"/>
                <a:cs typeface="游ゴシック"/>
              </a:rPr>
              <a:t>動かない</a:t>
            </a:r>
          </a:p>
        </p:txBody>
      </p:sp>
      <p:sp>
        <p:nvSpPr>
          <p:cNvPr id="15" name="Rounded Rectangle 14"/>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6" name="Oval 15"/>
          <p:cNvSpPr/>
          <p:nvPr/>
        </p:nvSpPr>
        <p:spPr>
          <a:xfrm>
            <a:off x="8377767" y="2171700"/>
            <a:ext cx="482600" cy="482600"/>
          </a:xfrm>
          <a:prstGeom prst="ellipse">
            <a:avLst/>
          </a:prstGeom>
          <a:solidFill>
            <a:srgbClr val="EE6C5C"/>
          </a:solidFill>
          <a:ln>
            <a:noFill/>
          </a:ln>
          <a:effectLst/>
        </p:spPr>
        <p:txBody>
          <a:bodyPr rtlCol="0" anchor="ctr"/>
          <a:lstStyle/>
          <a:p>
            <a:pPr algn="ctr"/>
          </a:p>
        </p:txBody>
      </p:sp>
      <p:sp>
        <p:nvSpPr>
          <p:cNvPr id="17" name="TextBox 16"/>
          <p:cNvSpPr txBox="1"/>
          <p:nvPr/>
        </p:nvSpPr>
        <p:spPr>
          <a:xfrm>
            <a:off x="8377767"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③</a:t>
            </a:r>
          </a:p>
        </p:txBody>
      </p:sp>
      <p:pic>
        <p:nvPicPr>
          <p:cNvPr id="18" name="Picture 17" descr="image.png"/>
          <p:cNvPicPr>
            <a:picLocks noChangeAspect="1"/>
          </p:cNvPicPr>
          <p:nvPr/>
        </p:nvPicPr>
        <p:blipFill>
          <a:blip r:embed="rId4"/>
          <a:stretch>
            <a:fillRect/>
          </a:stretch>
        </p:blipFill>
        <p:spPr>
          <a:xfrm>
            <a:off x="9287933" y="2857500"/>
            <a:ext cx="1066800" cy="1066800"/>
          </a:xfrm>
          <a:prstGeom prst="rect">
            <a:avLst/>
          </a:prstGeom>
        </p:spPr>
      </p:pic>
      <p:sp>
        <p:nvSpPr>
          <p:cNvPr id="19" name="TextBox 18"/>
          <p:cNvSpPr txBox="1"/>
          <p:nvPr/>
        </p:nvSpPr>
        <p:spPr>
          <a:xfrm>
            <a:off x="8250767"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動くのは、</a:t>
            </a:r>
          </a:p>
          <a:p>
            <a:pPr algn="ctr">
              <a:lnSpc>
                <a:spcPts val="3833"/>
              </a:lnSpc>
            </a:pPr>
            <a:r>
              <a:rPr sz="2700" b="1">
                <a:solidFill>
                  <a:srgbClr val="2B2B2B"/>
                </a:solidFill>
                <a:latin typeface="游ゴシック"/>
                <a:ea typeface="游ゴシック"/>
                <a:cs typeface="游ゴシック"/>
              </a:rPr>
              <a:t>収まってから</a:t>
            </a:r>
          </a:p>
        </p:txBody>
      </p:sp>
      <p:sp>
        <p:nvSpPr>
          <p:cNvPr id="20" name="TextBox 1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373376"/>
            <a:ext cx="7874000" cy="3722624"/>
          </a:xfrm>
          <a:prstGeom prst="roundRect">
            <a:avLst>
              <a:gd name="adj" fmla="val 4093"/>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2728976"/>
            <a:ext cx="25908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2728976"/>
            <a:ext cx="24003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こんな時に来ます</a:t>
            </a:r>
          </a:p>
        </p:txBody>
      </p:sp>
      <p:sp>
        <p:nvSpPr>
          <p:cNvPr id="7" name="TextBox 6"/>
          <p:cNvSpPr txBox="1"/>
          <p:nvPr/>
        </p:nvSpPr>
        <p:spPr>
          <a:xfrm>
            <a:off x="1054100" y="3504184"/>
            <a:ext cx="7162800" cy="1735836"/>
          </a:xfrm>
          <a:prstGeom prst="rect">
            <a:avLst/>
          </a:prstGeom>
          <a:noFill/>
        </p:spPr>
        <p:txBody>
          <a:bodyPr wrap="none" lIns="0" rIns="0" tIns="0" bIns="0" anchor="ctr">
            <a:spAutoFit/>
          </a:bodyPr>
          <a:lstStyle/>
          <a:p>
            <a:pPr algn="l">
              <a:lnSpc>
                <a:spcPts val="4556"/>
              </a:lnSpc>
            </a:pPr>
            <a:r>
              <a:rPr sz="3400" b="1">
                <a:solidFill>
                  <a:srgbClr val="2B2B2B"/>
                </a:solidFill>
                <a:latin typeface="游ゴシック"/>
                <a:ea typeface="游ゴシック"/>
                <a:cs typeface="游ゴシック"/>
              </a:rPr>
              <a:t>夕方6時。</a:t>
            </a:r>
          </a:p>
          <a:p>
            <a:pPr algn="l">
              <a:lnSpc>
                <a:spcPts val="4556"/>
              </a:lnSpc>
            </a:pPr>
            <a:r>
              <a:rPr sz="3400" b="1">
                <a:solidFill>
                  <a:srgbClr val="2B2B2B"/>
                </a:solidFill>
                <a:latin typeface="游ゴシック"/>
                <a:ea typeface="游ゴシック"/>
                <a:cs typeface="游ゴシック"/>
              </a:rPr>
              <a:t>コンロに火がついている。</a:t>
            </a:r>
          </a:p>
          <a:p>
            <a:pPr algn="l">
              <a:lnSpc>
                <a:spcPts val="4556"/>
              </a:lnSpc>
            </a:pPr>
            <a:r>
              <a:rPr sz="3400" b="1">
                <a:solidFill>
                  <a:srgbClr val="2B2B2B"/>
                </a:solidFill>
                <a:latin typeface="游ゴシック"/>
                <a:ea typeface="游ゴシック"/>
                <a:cs typeface="游ゴシック"/>
              </a:rPr>
              <a:t>子どもはお風呂、家族は車で帰り道</a:t>
            </a:r>
          </a:p>
        </p:txBody>
      </p:sp>
      <p:sp>
        <p:nvSpPr>
          <p:cNvPr id="8" name="TextBox 7"/>
          <p:cNvSpPr txBox="1"/>
          <p:nvPr/>
        </p:nvSpPr>
        <p:spPr>
          <a:xfrm>
            <a:off x="1054100" y="5494020"/>
            <a:ext cx="7162800" cy="41148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同じ家族でも、いる場所で正解が変わります</a:t>
            </a:r>
          </a:p>
        </p:txBody>
      </p:sp>
      <p:sp>
        <p:nvSpPr>
          <p:cNvPr id="9" name="Rounded Rectangle 8"/>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662305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622935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どこにいても、最初の3秒</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6" name="Oval 5"/>
          <p:cNvSpPr/>
          <p:nvPr/>
        </p:nvSpPr>
        <p:spPr>
          <a:xfrm>
            <a:off x="927100" y="2171700"/>
            <a:ext cx="482600" cy="4826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927100"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①</a:t>
            </a:r>
          </a:p>
        </p:txBody>
      </p:sp>
      <p:pic>
        <p:nvPicPr>
          <p:cNvPr id="8" name="Picture 7" descr="image.png"/>
          <p:cNvPicPr>
            <a:picLocks noChangeAspect="1"/>
          </p:cNvPicPr>
          <p:nvPr/>
        </p:nvPicPr>
        <p:blipFill>
          <a:blip r:embed="rId2"/>
          <a:stretch>
            <a:fillRect/>
          </a:stretch>
        </p:blipFill>
        <p:spPr>
          <a:xfrm>
            <a:off x="1837267" y="2857500"/>
            <a:ext cx="1066800" cy="1066800"/>
          </a:xfrm>
          <a:prstGeom prst="rect">
            <a:avLst/>
          </a:prstGeom>
        </p:spPr>
      </p:pic>
      <p:sp>
        <p:nvSpPr>
          <p:cNvPr id="9" name="TextBox 8"/>
          <p:cNvSpPr txBox="1"/>
          <p:nvPr/>
        </p:nvSpPr>
        <p:spPr>
          <a:xfrm>
            <a:off x="800100" y="4643882"/>
            <a:ext cx="3141133" cy="486918"/>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頭を守る</a:t>
            </a:r>
          </a:p>
        </p:txBody>
      </p:sp>
      <p:sp>
        <p:nvSpPr>
          <p:cNvPr id="10" name="Rounded Rectangle 9"/>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1" name="Oval 10"/>
          <p:cNvSpPr/>
          <p:nvPr/>
        </p:nvSpPr>
        <p:spPr>
          <a:xfrm>
            <a:off x="4652433" y="2171700"/>
            <a:ext cx="482600" cy="482600"/>
          </a:xfrm>
          <a:prstGeom prst="ellipse">
            <a:avLst/>
          </a:prstGeom>
          <a:solidFill>
            <a:srgbClr val="EE6C5C"/>
          </a:solidFill>
          <a:ln>
            <a:noFill/>
          </a:ln>
          <a:effectLst/>
        </p:spPr>
        <p:txBody>
          <a:bodyPr rtlCol="0" anchor="ctr"/>
          <a:lstStyle/>
          <a:p>
            <a:pPr algn="ctr"/>
          </a:p>
        </p:txBody>
      </p:sp>
      <p:sp>
        <p:nvSpPr>
          <p:cNvPr id="12" name="TextBox 11"/>
          <p:cNvSpPr txBox="1"/>
          <p:nvPr/>
        </p:nvSpPr>
        <p:spPr>
          <a:xfrm>
            <a:off x="4652433"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②</a:t>
            </a:r>
          </a:p>
        </p:txBody>
      </p:sp>
      <p:pic>
        <p:nvPicPr>
          <p:cNvPr id="13" name="Picture 12" descr="image.png"/>
          <p:cNvPicPr>
            <a:picLocks noChangeAspect="1"/>
          </p:cNvPicPr>
          <p:nvPr/>
        </p:nvPicPr>
        <p:blipFill>
          <a:blip r:embed="rId3"/>
          <a:stretch>
            <a:fillRect/>
          </a:stretch>
        </p:blipFill>
        <p:spPr>
          <a:xfrm>
            <a:off x="5562600" y="2857500"/>
            <a:ext cx="1066800" cy="1066800"/>
          </a:xfrm>
          <a:prstGeom prst="rect">
            <a:avLst/>
          </a:prstGeom>
        </p:spPr>
      </p:pic>
      <p:sp>
        <p:nvSpPr>
          <p:cNvPr id="14" name="TextBox 13"/>
          <p:cNvSpPr txBox="1"/>
          <p:nvPr/>
        </p:nvSpPr>
        <p:spPr>
          <a:xfrm>
            <a:off x="4525433"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倒れてくる物から</a:t>
            </a:r>
          </a:p>
          <a:p>
            <a:pPr algn="ctr">
              <a:lnSpc>
                <a:spcPts val="3833"/>
              </a:lnSpc>
            </a:pPr>
            <a:r>
              <a:rPr sz="2700" b="1">
                <a:solidFill>
                  <a:srgbClr val="2B2B2B"/>
                </a:solidFill>
                <a:latin typeface="游ゴシック"/>
                <a:ea typeface="游ゴシック"/>
                <a:cs typeface="游ゴシック"/>
              </a:rPr>
              <a:t>離れる</a:t>
            </a:r>
          </a:p>
        </p:txBody>
      </p:sp>
      <p:sp>
        <p:nvSpPr>
          <p:cNvPr id="15" name="Rounded Rectangle 14"/>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6" name="Oval 15"/>
          <p:cNvSpPr/>
          <p:nvPr/>
        </p:nvSpPr>
        <p:spPr>
          <a:xfrm>
            <a:off x="8377767" y="2171700"/>
            <a:ext cx="482600" cy="482600"/>
          </a:xfrm>
          <a:prstGeom prst="ellipse">
            <a:avLst/>
          </a:prstGeom>
          <a:solidFill>
            <a:srgbClr val="EE6C5C"/>
          </a:solidFill>
          <a:ln>
            <a:noFill/>
          </a:ln>
          <a:effectLst/>
        </p:spPr>
        <p:txBody>
          <a:bodyPr rtlCol="0" anchor="ctr"/>
          <a:lstStyle/>
          <a:p>
            <a:pPr algn="ctr"/>
          </a:p>
        </p:txBody>
      </p:sp>
      <p:sp>
        <p:nvSpPr>
          <p:cNvPr id="17" name="TextBox 16"/>
          <p:cNvSpPr txBox="1"/>
          <p:nvPr/>
        </p:nvSpPr>
        <p:spPr>
          <a:xfrm>
            <a:off x="8377767"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③</a:t>
            </a:r>
          </a:p>
        </p:txBody>
      </p:sp>
      <p:pic>
        <p:nvPicPr>
          <p:cNvPr id="18" name="Picture 17" descr="image.png"/>
          <p:cNvPicPr>
            <a:picLocks noChangeAspect="1"/>
          </p:cNvPicPr>
          <p:nvPr/>
        </p:nvPicPr>
        <p:blipFill>
          <a:blip r:embed="rId4"/>
          <a:stretch>
            <a:fillRect/>
          </a:stretch>
        </p:blipFill>
        <p:spPr>
          <a:xfrm>
            <a:off x="9287933" y="2857500"/>
            <a:ext cx="1066800" cy="1066800"/>
          </a:xfrm>
          <a:prstGeom prst="rect">
            <a:avLst/>
          </a:prstGeom>
        </p:spPr>
      </p:pic>
      <p:sp>
        <p:nvSpPr>
          <p:cNvPr id="19" name="TextBox 18"/>
          <p:cNvSpPr txBox="1"/>
          <p:nvPr/>
        </p:nvSpPr>
        <p:spPr>
          <a:xfrm>
            <a:off x="8250767" y="4643882"/>
            <a:ext cx="3141133" cy="486918"/>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動かない</a:t>
            </a:r>
          </a:p>
        </p:txBody>
      </p:sp>
      <p:sp>
        <p:nvSpPr>
          <p:cNvPr id="20" name="TextBox 19"/>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慣れた家でも、知らない建物でも、ここは同じです</a:t>
            </a:r>
          </a:p>
        </p:txBody>
      </p:sp>
      <p:sp>
        <p:nvSpPr>
          <p:cNvPr id="21" name="TextBox 20"/>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4130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2225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① 台所にいたら</a:t>
            </a:r>
          </a:p>
        </p:txBody>
      </p:sp>
      <p:sp>
        <p:nvSpPr>
          <p:cNvPr id="6" name="Oval 5"/>
          <p:cNvSpPr/>
          <p:nvPr/>
        </p:nvSpPr>
        <p:spPr>
          <a:xfrm>
            <a:off x="5969000" y="1533017"/>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1533017"/>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①</a:t>
            </a:r>
          </a:p>
        </p:txBody>
      </p:sp>
      <p:sp>
        <p:nvSpPr>
          <p:cNvPr id="8" name="TextBox 7"/>
          <p:cNvSpPr txBox="1"/>
          <p:nvPr/>
        </p:nvSpPr>
        <p:spPr>
          <a:xfrm>
            <a:off x="5969000" y="2752217"/>
            <a:ext cx="5524500" cy="748792"/>
          </a:xfrm>
          <a:prstGeom prst="rect">
            <a:avLst/>
          </a:prstGeom>
          <a:noFill/>
        </p:spPr>
        <p:txBody>
          <a:bodyPr wrap="none" lIns="0" rIns="0" tIns="0" bIns="0" anchor="ctr">
            <a:spAutoFit/>
          </a:bodyPr>
          <a:lstStyle/>
          <a:p>
            <a:pPr algn="l">
              <a:lnSpc>
                <a:spcPts val="5896"/>
              </a:lnSpc>
            </a:pPr>
            <a:r>
              <a:rPr sz="4400" b="1">
                <a:solidFill>
                  <a:srgbClr val="EE6C5C"/>
                </a:solidFill>
                <a:latin typeface="游ゴシック"/>
                <a:ea typeface="游ゴシック"/>
                <a:cs typeface="游ゴシック"/>
              </a:rPr>
              <a:t>火を消しに行かない</a:t>
            </a:r>
          </a:p>
        </p:txBody>
      </p:sp>
      <p:sp>
        <p:nvSpPr>
          <p:cNvPr id="9" name="TextBox 8"/>
          <p:cNvSpPr txBox="1"/>
          <p:nvPr/>
        </p:nvSpPr>
        <p:spPr>
          <a:xfrm>
            <a:off x="5969000" y="3831209"/>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震度5相当以上の揺れで、</a:t>
            </a:r>
          </a:p>
          <a:p>
            <a:pPr algn="l">
              <a:lnSpc>
                <a:spcPts val="3154"/>
              </a:lnSpc>
            </a:pPr>
            <a:r>
              <a:rPr sz="1900" b="0">
                <a:solidFill>
                  <a:srgbClr val="5F6B72"/>
                </a:solidFill>
                <a:latin typeface="游ゴシック"/>
                <a:ea typeface="游ゴシック"/>
                <a:cs typeface="游ゴシック"/>
              </a:rPr>
              <a:t>ガスメーターが自動でガスを止めます。</a:t>
            </a:r>
          </a:p>
          <a:p>
            <a:pPr algn="l">
              <a:lnSpc>
                <a:spcPts val="3154"/>
              </a:lnSpc>
            </a:pPr>
            <a:r>
              <a:rPr sz="1900" b="0">
                <a:solidFill>
                  <a:srgbClr val="5F6B72"/>
                </a:solidFill>
                <a:latin typeface="游ゴシック"/>
                <a:ea typeface="游ゴシック"/>
                <a:cs typeface="游ゴシック"/>
              </a:rPr>
              <a:t>確かめるのは、揺れが収まってから</a:t>
            </a:r>
          </a:p>
        </p:txBody>
      </p:sp>
      <p:sp>
        <p:nvSpPr>
          <p:cNvPr id="10" name="TextBox 9"/>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消防庁「地震防災マニュアル」（台所）／大阪ガスネットワーク。2026年9月16日確認</a:t>
            </a:r>
          </a:p>
        </p:txBody>
      </p:sp>
      <p:sp>
        <p:nvSpPr>
          <p:cNvPr id="11" name="TextBox 10"/>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2131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30226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① 台所の本当の危なさ</a:t>
            </a:r>
          </a:p>
        </p:txBody>
      </p:sp>
      <p:sp>
        <p:nvSpPr>
          <p:cNvPr id="6" name="TextBox 5"/>
          <p:cNvSpPr txBox="1"/>
          <p:nvPr/>
        </p:nvSpPr>
        <p:spPr>
          <a:xfrm>
            <a:off x="5969000" y="1645158"/>
            <a:ext cx="5524500" cy="2144268"/>
          </a:xfrm>
          <a:prstGeom prst="rect">
            <a:avLst/>
          </a:prstGeom>
          <a:noFill/>
        </p:spPr>
        <p:txBody>
          <a:bodyPr wrap="none" lIns="0" rIns="0" tIns="0" bIns="0" anchor="ctr">
            <a:spAutoFit/>
          </a:bodyPr>
          <a:lstStyle/>
          <a:p>
            <a:pPr algn="l">
              <a:lnSpc>
                <a:spcPts val="5628"/>
              </a:lnSpc>
            </a:pPr>
            <a:r>
              <a:rPr sz="4200" b="1">
                <a:solidFill>
                  <a:srgbClr val="2B2B2B"/>
                </a:solidFill>
                <a:latin typeface="游ゴシック"/>
                <a:ea typeface="游ゴシック"/>
                <a:cs typeface="游ゴシック"/>
              </a:rPr>
              <a:t>包丁・食器・</a:t>
            </a:r>
          </a:p>
          <a:p>
            <a:pPr algn="l">
              <a:lnSpc>
                <a:spcPts val="5628"/>
              </a:lnSpc>
            </a:pPr>
            <a:r>
              <a:rPr sz="4200" b="1">
                <a:solidFill>
                  <a:srgbClr val="2B2B2B"/>
                </a:solidFill>
                <a:latin typeface="游ゴシック"/>
                <a:ea typeface="游ゴシック"/>
                <a:cs typeface="游ゴシック"/>
              </a:rPr>
              <a:t>電子レンジが、</a:t>
            </a:r>
          </a:p>
          <a:p>
            <a:pPr algn="l">
              <a:lnSpc>
                <a:spcPts val="5628"/>
              </a:lnSpc>
            </a:pPr>
            <a:r>
              <a:rPr sz="4200" b="1">
                <a:solidFill>
                  <a:srgbClr val="EE6C5C"/>
                </a:solidFill>
                <a:latin typeface="游ゴシック"/>
                <a:ea typeface="游ゴシック"/>
                <a:cs typeface="游ゴシック"/>
              </a:rPr>
              <a:t>飛びます</a:t>
            </a:r>
          </a:p>
        </p:txBody>
      </p:sp>
      <p:sp>
        <p:nvSpPr>
          <p:cNvPr id="7" name="TextBox 6"/>
          <p:cNvSpPr txBox="1"/>
          <p:nvPr/>
        </p:nvSpPr>
        <p:spPr>
          <a:xfrm>
            <a:off x="5969000" y="4119626"/>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テーブルの下か、部屋の外へ。</a:t>
            </a:r>
          </a:p>
          <a:p>
            <a:pPr algn="l">
              <a:lnSpc>
                <a:spcPts val="3154"/>
              </a:lnSpc>
            </a:pPr>
            <a:r>
              <a:rPr sz="1900" b="0">
                <a:solidFill>
                  <a:srgbClr val="5F6B72"/>
                </a:solidFill>
                <a:latin typeface="游ゴシック"/>
                <a:ea typeface="游ゴシック"/>
                <a:cs typeface="游ゴシック"/>
              </a:rPr>
              <a:t>頭を守ってしゃがむ</a:t>
            </a:r>
          </a:p>
        </p:txBody>
      </p:sp>
      <p:sp>
        <p:nvSpPr>
          <p:cNvPr id="8" name="TextBox 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6797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4892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② お風呂にいたら</a:t>
            </a:r>
          </a:p>
        </p:txBody>
      </p:sp>
      <p:sp>
        <p:nvSpPr>
          <p:cNvPr id="6" name="Oval 5"/>
          <p:cNvSpPr/>
          <p:nvPr/>
        </p:nvSpPr>
        <p:spPr>
          <a:xfrm>
            <a:off x="5969000" y="582930"/>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582930"/>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②</a:t>
            </a:r>
          </a:p>
        </p:txBody>
      </p:sp>
      <p:sp>
        <p:nvSpPr>
          <p:cNvPr id="8" name="TextBox 7"/>
          <p:cNvSpPr txBox="1"/>
          <p:nvPr/>
        </p:nvSpPr>
        <p:spPr>
          <a:xfrm>
            <a:off x="5969000" y="1802130"/>
            <a:ext cx="5524500" cy="1361440"/>
          </a:xfrm>
          <a:prstGeom prst="rect">
            <a:avLst/>
          </a:prstGeom>
          <a:noFill/>
        </p:spPr>
        <p:txBody>
          <a:bodyPr wrap="none" lIns="0" rIns="0" tIns="0" bIns="0" anchor="ctr">
            <a:spAutoFit/>
          </a:bodyPr>
          <a:lstStyle/>
          <a:p>
            <a:pPr algn="l">
              <a:lnSpc>
                <a:spcPts val="5360"/>
              </a:lnSpc>
            </a:pPr>
            <a:r>
              <a:rPr sz="4000" b="1">
                <a:solidFill>
                  <a:srgbClr val="EE6C5C"/>
                </a:solidFill>
                <a:latin typeface="游ゴシック"/>
                <a:ea typeface="游ゴシック"/>
                <a:cs typeface="游ゴシック"/>
              </a:rPr>
              <a:t>まずドアを開けて、</a:t>
            </a:r>
          </a:p>
          <a:p>
            <a:pPr algn="l">
              <a:lnSpc>
                <a:spcPts val="5360"/>
              </a:lnSpc>
            </a:pPr>
            <a:r>
              <a:rPr sz="4000" b="1">
                <a:solidFill>
                  <a:srgbClr val="2B2B2B"/>
                </a:solidFill>
                <a:latin typeface="游ゴシック"/>
                <a:ea typeface="游ゴシック"/>
                <a:cs typeface="游ゴシック"/>
              </a:rPr>
              <a:t>逃げ道を作る</a:t>
            </a:r>
          </a:p>
        </p:txBody>
      </p:sp>
      <p:sp>
        <p:nvSpPr>
          <p:cNvPr id="9" name="Rounded Rectangle 8"/>
          <p:cNvSpPr/>
          <p:nvPr/>
        </p:nvSpPr>
        <p:spPr>
          <a:xfrm>
            <a:off x="5969000" y="3519170"/>
            <a:ext cx="5524500" cy="711200"/>
          </a:xfrm>
          <a:prstGeom prst="roundRect">
            <a:avLst>
              <a:gd name="adj" fmla="val 17857"/>
            </a:avLst>
          </a:prstGeom>
          <a:solidFill>
            <a:srgbClr val="FFFFFF"/>
          </a:solidFill>
          <a:ln>
            <a:noFill/>
          </a:ln>
          <a:effectLst/>
        </p:spPr>
        <p:txBody>
          <a:bodyPr rtlCol="0" anchor="ctr"/>
          <a:lstStyle/>
          <a:p>
            <a:pPr algn="ctr"/>
          </a:p>
        </p:txBody>
      </p:sp>
      <p:sp>
        <p:nvSpPr>
          <p:cNvPr id="10" name="Oval 9"/>
          <p:cNvSpPr/>
          <p:nvPr/>
        </p:nvSpPr>
        <p:spPr>
          <a:xfrm>
            <a:off x="6159500" y="3677920"/>
            <a:ext cx="393700" cy="393700"/>
          </a:xfrm>
          <a:prstGeom prst="ellipse">
            <a:avLst/>
          </a:prstGeom>
          <a:solidFill>
            <a:srgbClr val="EE6C5C"/>
          </a:solidFill>
          <a:ln>
            <a:noFill/>
          </a:ln>
          <a:effectLst/>
        </p:spPr>
        <p:txBody>
          <a:bodyPr rtlCol="0" anchor="ctr"/>
          <a:lstStyle/>
          <a:p>
            <a:pPr algn="ctr"/>
          </a:p>
        </p:txBody>
      </p:sp>
      <p:sp>
        <p:nvSpPr>
          <p:cNvPr id="11" name="TextBox 10"/>
          <p:cNvSpPr txBox="1"/>
          <p:nvPr/>
        </p:nvSpPr>
        <p:spPr>
          <a:xfrm>
            <a:off x="6159500" y="3677920"/>
            <a:ext cx="393700" cy="393700"/>
          </a:xfrm>
          <a:prstGeom prst="rect">
            <a:avLst/>
          </a:prstGeom>
          <a:noFill/>
        </p:spPr>
        <p:txBody>
          <a:bodyPr wrap="none" lIns="0" rIns="0" tIns="0" bIns="0" anchor="ctr">
            <a:spAutoFit/>
          </a:bodyPr>
          <a:lstStyle/>
          <a:p>
            <a:pPr algn="ctr"/>
            <a:r>
              <a:rPr sz="2200" b="1">
                <a:solidFill>
                  <a:srgbClr val="FFFFFF"/>
                </a:solidFill>
                <a:latin typeface="游ゴシック"/>
                <a:ea typeface="游ゴシック"/>
                <a:cs typeface="游ゴシック"/>
              </a:rPr>
              <a:t>①</a:t>
            </a:r>
          </a:p>
        </p:txBody>
      </p:sp>
      <p:sp>
        <p:nvSpPr>
          <p:cNvPr id="12" name="TextBox 11"/>
          <p:cNvSpPr txBox="1"/>
          <p:nvPr/>
        </p:nvSpPr>
        <p:spPr>
          <a:xfrm>
            <a:off x="6680200" y="3689350"/>
            <a:ext cx="4660900" cy="370840"/>
          </a:xfrm>
          <a:prstGeom prst="rect">
            <a:avLst/>
          </a:prstGeom>
          <a:noFill/>
        </p:spPr>
        <p:txBody>
          <a:bodyPr wrap="none" lIns="0" rIns="0" tIns="0" bIns="0" anchor="ctr">
            <a:spAutoFit/>
          </a:bodyPr>
          <a:lstStyle/>
          <a:p>
            <a:pPr algn="l">
              <a:lnSpc>
                <a:spcPts val="2920"/>
              </a:lnSpc>
            </a:pPr>
            <a:r>
              <a:rPr sz="2000" b="1">
                <a:solidFill>
                  <a:srgbClr val="2B2B2B"/>
                </a:solidFill>
                <a:latin typeface="游ゴシック"/>
                <a:ea typeface="游ゴシック"/>
                <a:cs typeface="游ゴシック"/>
              </a:rPr>
              <a:t>ふたか洗面器で頭を守る</a:t>
            </a:r>
          </a:p>
        </p:txBody>
      </p:sp>
      <p:sp>
        <p:nvSpPr>
          <p:cNvPr id="13" name="Rounded Rectangle 12"/>
          <p:cNvSpPr/>
          <p:nvPr/>
        </p:nvSpPr>
        <p:spPr>
          <a:xfrm>
            <a:off x="5969000" y="4395470"/>
            <a:ext cx="5524500" cy="711200"/>
          </a:xfrm>
          <a:prstGeom prst="roundRect">
            <a:avLst>
              <a:gd name="adj" fmla="val 17857"/>
            </a:avLst>
          </a:prstGeom>
          <a:solidFill>
            <a:srgbClr val="FFFFFF"/>
          </a:solidFill>
          <a:ln>
            <a:noFill/>
          </a:ln>
          <a:effectLst/>
        </p:spPr>
        <p:txBody>
          <a:bodyPr rtlCol="0" anchor="ctr"/>
          <a:lstStyle/>
          <a:p>
            <a:pPr algn="ctr"/>
          </a:p>
        </p:txBody>
      </p:sp>
      <p:sp>
        <p:nvSpPr>
          <p:cNvPr id="14" name="Oval 13"/>
          <p:cNvSpPr/>
          <p:nvPr/>
        </p:nvSpPr>
        <p:spPr>
          <a:xfrm>
            <a:off x="6159500" y="4554220"/>
            <a:ext cx="393700" cy="393700"/>
          </a:xfrm>
          <a:prstGeom prst="ellipse">
            <a:avLst/>
          </a:prstGeom>
          <a:solidFill>
            <a:srgbClr val="EE6C5C"/>
          </a:solidFill>
          <a:ln>
            <a:noFill/>
          </a:ln>
          <a:effectLst/>
        </p:spPr>
        <p:txBody>
          <a:bodyPr rtlCol="0" anchor="ctr"/>
          <a:lstStyle/>
          <a:p>
            <a:pPr algn="ctr"/>
          </a:p>
        </p:txBody>
      </p:sp>
      <p:sp>
        <p:nvSpPr>
          <p:cNvPr id="15" name="TextBox 14"/>
          <p:cNvSpPr txBox="1"/>
          <p:nvPr/>
        </p:nvSpPr>
        <p:spPr>
          <a:xfrm>
            <a:off x="6159500" y="4554220"/>
            <a:ext cx="393700" cy="393700"/>
          </a:xfrm>
          <a:prstGeom prst="rect">
            <a:avLst/>
          </a:prstGeom>
          <a:noFill/>
        </p:spPr>
        <p:txBody>
          <a:bodyPr wrap="none" lIns="0" rIns="0" tIns="0" bIns="0" anchor="ctr">
            <a:spAutoFit/>
          </a:bodyPr>
          <a:lstStyle/>
          <a:p>
            <a:pPr algn="ctr"/>
            <a:r>
              <a:rPr sz="2200" b="1">
                <a:solidFill>
                  <a:srgbClr val="FFFFFF"/>
                </a:solidFill>
                <a:latin typeface="游ゴシック"/>
                <a:ea typeface="游ゴシック"/>
                <a:cs typeface="游ゴシック"/>
              </a:rPr>
              <a:t>②</a:t>
            </a:r>
          </a:p>
        </p:txBody>
      </p:sp>
      <p:sp>
        <p:nvSpPr>
          <p:cNvPr id="16" name="TextBox 15"/>
          <p:cNvSpPr txBox="1"/>
          <p:nvPr/>
        </p:nvSpPr>
        <p:spPr>
          <a:xfrm>
            <a:off x="6680200" y="4565650"/>
            <a:ext cx="4660900" cy="370840"/>
          </a:xfrm>
          <a:prstGeom prst="rect">
            <a:avLst/>
          </a:prstGeom>
          <a:noFill/>
        </p:spPr>
        <p:txBody>
          <a:bodyPr wrap="none" lIns="0" rIns="0" tIns="0" bIns="0" anchor="ctr">
            <a:spAutoFit/>
          </a:bodyPr>
          <a:lstStyle/>
          <a:p>
            <a:pPr algn="l">
              <a:lnSpc>
                <a:spcPts val="2920"/>
              </a:lnSpc>
            </a:pPr>
            <a:r>
              <a:rPr sz="2000" b="1">
                <a:solidFill>
                  <a:srgbClr val="2B2B2B"/>
                </a:solidFill>
                <a:latin typeface="游ゴシック"/>
                <a:ea typeface="游ゴシック"/>
                <a:cs typeface="游ゴシック"/>
              </a:rPr>
              <a:t>服を着てから出る</a:t>
            </a:r>
          </a:p>
        </p:txBody>
      </p:sp>
      <p:sp>
        <p:nvSpPr>
          <p:cNvPr id="17" name="Rounded Rectangle 16"/>
          <p:cNvSpPr/>
          <p:nvPr/>
        </p:nvSpPr>
        <p:spPr>
          <a:xfrm>
            <a:off x="5969000" y="5271770"/>
            <a:ext cx="5524500" cy="711200"/>
          </a:xfrm>
          <a:prstGeom prst="roundRect">
            <a:avLst>
              <a:gd name="adj" fmla="val 17857"/>
            </a:avLst>
          </a:prstGeom>
          <a:solidFill>
            <a:srgbClr val="FFFFFF"/>
          </a:solidFill>
          <a:ln>
            <a:noFill/>
          </a:ln>
          <a:effectLst/>
        </p:spPr>
        <p:txBody>
          <a:bodyPr rtlCol="0" anchor="ctr"/>
          <a:lstStyle/>
          <a:p>
            <a:pPr algn="ctr"/>
          </a:p>
        </p:txBody>
      </p:sp>
      <p:sp>
        <p:nvSpPr>
          <p:cNvPr id="18" name="Oval 17"/>
          <p:cNvSpPr/>
          <p:nvPr/>
        </p:nvSpPr>
        <p:spPr>
          <a:xfrm>
            <a:off x="6159500" y="5430520"/>
            <a:ext cx="393700" cy="393700"/>
          </a:xfrm>
          <a:prstGeom prst="ellipse">
            <a:avLst/>
          </a:prstGeom>
          <a:solidFill>
            <a:srgbClr val="EE6C5C"/>
          </a:solidFill>
          <a:ln>
            <a:noFill/>
          </a:ln>
          <a:effectLst/>
        </p:spPr>
        <p:txBody>
          <a:bodyPr rtlCol="0" anchor="ctr"/>
          <a:lstStyle/>
          <a:p>
            <a:pPr algn="ctr"/>
          </a:p>
        </p:txBody>
      </p:sp>
      <p:sp>
        <p:nvSpPr>
          <p:cNvPr id="19" name="TextBox 18"/>
          <p:cNvSpPr txBox="1"/>
          <p:nvPr/>
        </p:nvSpPr>
        <p:spPr>
          <a:xfrm>
            <a:off x="6159500" y="5430520"/>
            <a:ext cx="393700" cy="393700"/>
          </a:xfrm>
          <a:prstGeom prst="rect">
            <a:avLst/>
          </a:prstGeom>
          <a:noFill/>
        </p:spPr>
        <p:txBody>
          <a:bodyPr wrap="none" lIns="0" rIns="0" tIns="0" bIns="0" anchor="ctr">
            <a:spAutoFit/>
          </a:bodyPr>
          <a:lstStyle/>
          <a:p>
            <a:pPr algn="ctr"/>
            <a:r>
              <a:rPr sz="2200" b="1">
                <a:solidFill>
                  <a:srgbClr val="FFFFFF"/>
                </a:solidFill>
                <a:latin typeface="游ゴシック"/>
                <a:ea typeface="游ゴシック"/>
                <a:cs typeface="游ゴシック"/>
              </a:rPr>
              <a:t>③</a:t>
            </a:r>
          </a:p>
        </p:txBody>
      </p:sp>
      <p:sp>
        <p:nvSpPr>
          <p:cNvPr id="20" name="TextBox 19"/>
          <p:cNvSpPr txBox="1"/>
          <p:nvPr/>
        </p:nvSpPr>
        <p:spPr>
          <a:xfrm>
            <a:off x="6680200" y="5441950"/>
            <a:ext cx="4660900" cy="370840"/>
          </a:xfrm>
          <a:prstGeom prst="rect">
            <a:avLst/>
          </a:prstGeom>
          <a:noFill/>
        </p:spPr>
        <p:txBody>
          <a:bodyPr wrap="none" lIns="0" rIns="0" tIns="0" bIns="0" anchor="ctr">
            <a:spAutoFit/>
          </a:bodyPr>
          <a:lstStyle/>
          <a:p>
            <a:pPr algn="l">
              <a:lnSpc>
                <a:spcPts val="2920"/>
              </a:lnSpc>
            </a:pPr>
            <a:r>
              <a:rPr sz="2000" b="1">
                <a:solidFill>
                  <a:srgbClr val="2B2B2B"/>
                </a:solidFill>
                <a:latin typeface="游ゴシック"/>
                <a:ea typeface="游ゴシック"/>
                <a:cs typeface="游ゴシック"/>
              </a:rPr>
              <a:t>湯船の水は残す</a:t>
            </a:r>
          </a:p>
        </p:txBody>
      </p:sp>
      <p:sp>
        <p:nvSpPr>
          <p:cNvPr id="21" name="TextBox 20"/>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消防庁「地震防災マニュアル」（トイレ・お風呂）。タイルや鏡が落ちてくることがあります。2026年9月16日確認</a:t>
            </a:r>
          </a:p>
        </p:txBody>
      </p:sp>
      <p:sp>
        <p:nvSpPr>
          <p:cNvPr id="22" name="TextBox 21"/>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4798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32893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③ エレベーターにいたら</a:t>
            </a:r>
          </a:p>
        </p:txBody>
      </p:sp>
      <p:sp>
        <p:nvSpPr>
          <p:cNvPr id="6" name="Oval 5"/>
          <p:cNvSpPr/>
          <p:nvPr/>
        </p:nvSpPr>
        <p:spPr>
          <a:xfrm>
            <a:off x="5969000" y="1324864"/>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1324864"/>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③</a:t>
            </a:r>
          </a:p>
        </p:txBody>
      </p:sp>
      <p:sp>
        <p:nvSpPr>
          <p:cNvPr id="8" name="TextBox 7"/>
          <p:cNvSpPr txBox="1"/>
          <p:nvPr/>
        </p:nvSpPr>
        <p:spPr>
          <a:xfrm>
            <a:off x="5969000" y="2544064"/>
            <a:ext cx="5524500" cy="1565656"/>
          </a:xfrm>
          <a:prstGeom prst="rect">
            <a:avLst/>
          </a:prstGeom>
          <a:noFill/>
        </p:spPr>
        <p:txBody>
          <a:bodyPr wrap="none" lIns="0" rIns="0" tIns="0" bIns="0" anchor="ctr">
            <a:spAutoFit/>
          </a:bodyPr>
          <a:lstStyle/>
          <a:p>
            <a:pPr algn="l">
              <a:lnSpc>
                <a:spcPts val="6164"/>
              </a:lnSpc>
            </a:pPr>
            <a:r>
              <a:rPr sz="4600" b="1">
                <a:solidFill>
                  <a:srgbClr val="2B2B2B"/>
                </a:solidFill>
                <a:latin typeface="游ゴシック"/>
                <a:ea typeface="游ゴシック"/>
                <a:cs typeface="游ゴシック"/>
              </a:rPr>
              <a:t>全部の階の</a:t>
            </a:r>
          </a:p>
          <a:p>
            <a:pPr algn="l">
              <a:lnSpc>
                <a:spcPts val="6164"/>
              </a:lnSpc>
            </a:pPr>
            <a:r>
              <a:rPr sz="4600" b="1">
                <a:solidFill>
                  <a:srgbClr val="EE6C5C"/>
                </a:solidFill>
                <a:latin typeface="游ゴシック"/>
                <a:ea typeface="游ゴシック"/>
                <a:cs typeface="游ゴシック"/>
              </a:rPr>
              <a:t>ボタンを押す</a:t>
            </a:r>
          </a:p>
        </p:txBody>
      </p:sp>
      <p:sp>
        <p:nvSpPr>
          <p:cNvPr id="9" name="TextBox 8"/>
          <p:cNvSpPr txBox="1"/>
          <p:nvPr/>
        </p:nvSpPr>
        <p:spPr>
          <a:xfrm>
            <a:off x="5969000" y="4439920"/>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止まった階の様子を見てから降り、</a:t>
            </a:r>
          </a:p>
          <a:p>
            <a:pPr algn="l">
              <a:lnSpc>
                <a:spcPts val="3154"/>
              </a:lnSpc>
            </a:pPr>
            <a:r>
              <a:rPr sz="1900" b="0">
                <a:solidFill>
                  <a:srgbClr val="5F6B72"/>
                </a:solidFill>
                <a:latin typeface="游ゴシック"/>
                <a:ea typeface="游ゴシック"/>
                <a:cs typeface="游ゴシック"/>
              </a:rPr>
              <a:t>そのあとは階段を使う</a:t>
            </a: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6797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4892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④ 運転中だったら</a:t>
            </a:r>
          </a:p>
        </p:txBody>
      </p:sp>
      <p:sp>
        <p:nvSpPr>
          <p:cNvPr id="6" name="Oval 5"/>
          <p:cNvSpPr/>
          <p:nvPr/>
        </p:nvSpPr>
        <p:spPr>
          <a:xfrm>
            <a:off x="5969000" y="1324864"/>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1324864"/>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④</a:t>
            </a:r>
          </a:p>
        </p:txBody>
      </p:sp>
      <p:sp>
        <p:nvSpPr>
          <p:cNvPr id="8" name="TextBox 7"/>
          <p:cNvSpPr txBox="1"/>
          <p:nvPr/>
        </p:nvSpPr>
        <p:spPr>
          <a:xfrm>
            <a:off x="5969000" y="2544064"/>
            <a:ext cx="5524500" cy="1565656"/>
          </a:xfrm>
          <a:prstGeom prst="rect">
            <a:avLst/>
          </a:prstGeom>
          <a:noFill/>
        </p:spPr>
        <p:txBody>
          <a:bodyPr wrap="none" lIns="0" rIns="0" tIns="0" bIns="0" anchor="ctr">
            <a:spAutoFit/>
          </a:bodyPr>
          <a:lstStyle/>
          <a:p>
            <a:pPr algn="l">
              <a:lnSpc>
                <a:spcPts val="6164"/>
              </a:lnSpc>
            </a:pPr>
            <a:r>
              <a:rPr sz="4600" b="1">
                <a:solidFill>
                  <a:srgbClr val="2B2B2B"/>
                </a:solidFill>
                <a:latin typeface="游ゴシック"/>
                <a:ea typeface="游ゴシック"/>
                <a:cs typeface="游ゴシック"/>
              </a:rPr>
              <a:t>急ブレーキは</a:t>
            </a:r>
          </a:p>
          <a:p>
            <a:pPr algn="l">
              <a:lnSpc>
                <a:spcPts val="6164"/>
              </a:lnSpc>
            </a:pPr>
            <a:r>
              <a:rPr sz="4600" b="1">
                <a:solidFill>
                  <a:srgbClr val="EE6C5C"/>
                </a:solidFill>
                <a:latin typeface="游ゴシック"/>
                <a:ea typeface="游ゴシック"/>
                <a:cs typeface="游ゴシック"/>
              </a:rPr>
              <a:t>踏まない</a:t>
            </a:r>
          </a:p>
        </p:txBody>
      </p:sp>
      <p:sp>
        <p:nvSpPr>
          <p:cNvPr id="9" name="TextBox 8"/>
          <p:cNvSpPr txBox="1"/>
          <p:nvPr/>
        </p:nvSpPr>
        <p:spPr>
          <a:xfrm>
            <a:off x="5969000" y="4439920"/>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ハザード → 左の路肩へ →</a:t>
            </a:r>
          </a:p>
          <a:p>
            <a:pPr algn="l">
              <a:lnSpc>
                <a:spcPts val="3154"/>
              </a:lnSpc>
            </a:pPr>
            <a:r>
              <a:rPr sz="1900" b="0">
                <a:solidFill>
                  <a:srgbClr val="5F6B72"/>
                </a:solidFill>
                <a:latin typeface="游ゴシック"/>
                <a:ea typeface="游ゴシック"/>
                <a:cs typeface="游ゴシック"/>
              </a:rPr>
              <a:t>ゆっくり止まる</a:t>
            </a: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