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Lst>
  <p:sldSz type="screen16x9"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大雨の夜、道路の水たまりの深さは見えません。地下街にいれば、雨が降っていることすら分かりません。今日は、車の中と地下という2つの閉じた場所から、どの順番で出るかをお話しします。</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ここから地下の話です。地下でいちばん厄介なのは、雨も道路の水も見えないことです。数字を1つ。国の地下空間のガイドラインでは、地下への階段を流れ落ちる水の深さが30センチになると、足をとられて歩くことが困難になる、とされています。実物大の階段で人が歩く実験をして出した数字です。30センチは、大人のすねの真ん中くらいです。地上ではまだ歩ける水深で、地下への階段は滝になります。理由は、水の入り口と人の逃げ道が同じだからです。国のガイドラインも、地下は外界からの情報が入りにくく避難の開始が遅れること、流れ込む水に逆らって避難すると極めて困難になることを書いています。</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地下では、自分で情報を取ります。スマホの緊急速報と、気象庁のキキクル、そして館内放送です。キキクルは浸水の危険度を1キロ四方ごとに5段階の色で示し、10分ごとに更新されます。紫は警戒レベル4に相当します。この色になったら、買い物や食事の途中でも動いてください。ただし、その1つ手前の黄色の時点で、気象庁は「住宅の地下室にいる人は地上に移動することが大変重要です」と書いています。紫を待たずに、黄色で上がっ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合図が来たら、階段で上がります。エレベーターは使いません。停電していなくても止まります。地下に機械があるタイプは、水につかった時点で回路が切れます。そして、逃げる先は地上とは限りません。地下街は多くのビルとつながっています。地上の出入口に人が集まって、外は水があふれている。そういう時は、いちばん近いビルの階段で2階に上がるほうが早くて安全です。地下にいる時は、外に出るではなく、上に上がると覚え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落とし穴を3つ。1つ、様子を見に下りる。1999年、東京で、自宅の地下室にエレベーターで見に行った方が閉じ込められて亡くなっています。2つ、地下駐車場に車を取りに戻る。人だけ上がってください。3つ、雨がやんだから安心する。同じ1999年、福岡では、雨は午前9時過ぎにはもう小降りになって、10時ごろには道路の水が引き始めていました。その10時過ぎから、川があふれたのです。</a:t>
            </a:r>
          </a:p>
        </p:txBody>
      </p:sp>
      <p:sp>
        <p:nvSpPr>
          <p:cNvPr id="4" name="Slide Number Placeholder 3"/>
          <p:cNvSpPr>
            <a:spLocks noGrp="1"/>
          </p:cNvSpPr>
          <p:nvPr>
            <p:ph type="sldNum" idx="5" sz="quarter"/>
          </p:nvPr>
        </p:nvSpPr>
        <p:spPr/>
      </p:sp>
    </p:spTree>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最後に、家にいる時の話を短く。水が家の周りに来たら、外に出ないでください。国土交通省の資料では、ひざの高さ、50センチ以上になると、ほとんどの人が避難困難だったとされています。外が浅く見えても、マンホールのふたが外れていたり、側溝との段差が見えなくなっていたりします。足元が見えない水には入らない、が理由です。家の中で上の階へ行き、ブレーカーとガスの元栓を切る。そして119番には、住所と目印、人数、けが人の有無を伝えられると早いです。気持ちより先に、場所と人数です。</a:t>
            </a:r>
          </a:p>
        </p:txBody>
      </p:sp>
      <p:sp>
        <p:nvSpPr>
          <p:cNvPr id="4" name="Slide Number Placeholder 3"/>
          <p:cNvSpPr>
            <a:spLocks noGrp="1"/>
          </p:cNvSpPr>
          <p:nvPr>
            <p:ph type="sldNum" idx="5" sz="quarter"/>
          </p:nvPr>
        </p:nvSpPr>
        <p:spPr/>
      </p:sp>
    </p:spTree>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ここまでを1枚にまとめました。括弧の中は、その水深が体のどこまで来るかです。身長170センチの大人を目安にしています。左に行くほど、まだ手が残っています。右へ進むほど、選べる手が減ります。だから、水が浅いうちに決めます。降りるか、上がるか、どちらかです。写真に撮っておいてもらって大丈夫です。</a:t>
            </a:r>
          </a:p>
        </p:txBody>
      </p:sp>
      <p:sp>
        <p:nvSpPr>
          <p:cNvPr id="4" name="Slide Number Placeholder 3"/>
          <p:cNvSpPr>
            <a:spLocks noGrp="1"/>
          </p:cNvSpPr>
          <p:nvPr>
            <p:ph type="sldNum" idx="5" sz="quarter"/>
          </p:nvPr>
        </p:nvSpPr>
        <p:spPr/>
      </p:sp>
    </p:spTree>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まずはひとつだけ。駐車場で、運転席の窓の刻印を見てください。Eマークで右上に「XI」か「V-XI」、JISマークで右に「L」とあれば、その窓は2枚のガラスを貼り合わせた合わせガラスで、ハンマーでも割れません。合わせガラスだった時は、後ろのドアの窓も見てください。前と後ろで種類が違う車があります。どちらも合わせガラスなら、その車でハンマーは使えないので、窓を早く開けることが唯一の出口になります。ここで6枚目の順番が効いてきます。車種によっては刻印がないこともあります。1分で終わります。</a:t>
            </a:r>
          </a:p>
        </p:txBody>
      </p:sp>
      <p:sp>
        <p:nvSpPr>
          <p:cNvPr id="4" name="Slide Number Placeholder 3"/>
          <p:cNvSpPr>
            <a:spLocks noGrp="1"/>
          </p:cNvSpPr>
          <p:nvPr>
            <p:ph type="sldNum" idx="5" sz="quarter"/>
          </p:nvPr>
        </p:nvSpPr>
        <p:spPr/>
      </p:sp>
    </p:spTree>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（読み上げなし。出典と使用条件の1枚です）</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先に結論です。3つあります。深さの分からない道には入らない。入ってしまったら、車は捨てて人だけ出る。地下にいる時は、水を見てからではなく、合図が来たら上がる。この3つを覚えて帰ってもらえれば、今日の講座は成功です。</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想像してください。夜9時の帰り道。線路の下をくぐる道に、水がたまっている。前の車が進んでいくので、自分も続きます。夜の雨の中で、水たまりの深さは見えません。この先の数分の話を、水深の順番でしていきます。</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水没した車の多くは、入ってしまった道ではなく、入る前に引き返せた道で止まっています。手前に浮いているごみや、先に止まっている車があれば、深さの目印になります。路面の白線やガードレールの支柱が見えなくなっていたら、そこから先は深さが分かりません。国土交通省が数えているアンダーパスは、全国で約3,800か所あります。香川県は41か所、徳島県32、愛媛県34、高知県38。多い少ないではなく、自分の通り道にあるかを見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車高が高ければ大丈夫、とは言えません。JAFの実験では、水深60センチを時速10キロで走ったセダンは31メートルでエンジンが止まりました。水深60センチは、身長170センチの大人で、太もものあたりまでの深さです。止まるまでの31メートルは、乗用車7台分ほどの距離です。同じ水深で、SUVは時速10キロなら走れましたが、時速30キロに上げると10メートル、乗用車2台分ほどで止まっています。原因は、巻き上げた水がエンジンの空気の取り入れ口に入ることです。勢いをつけて抜けるのは、いちばん早くエンジンを止める運転です。ここで「ゆっくりなら通れる」と受け取らないでください。この実験は、水深60センチと分かっているコースを走っています。実際の道では、深さが分からないうえに、途中でもっと深い所があります。</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水の中でエンジンが止まったら、かけ直そうとしないでください。かけ直すと、エンジンに入った水で壊れます。やることは順番に3つです。シートベルトを外す。窓を開ける。降りる。あわてている時ほど、ベルトをしたまま窓に向かってしまいます。だから、この順番で覚えてください。窓を開けたら、降りる前に119番へ通報してください。</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ドアより先に、窓です。JAFのテストでは、セダンのパワーウインドウは水深90センチまで動き、1メートルで動かなくなりました。90センチは大人の腰のあたり、1メートルは腰より上です。水が上がってからスイッチを押しても、反応しません。窓を開けておけば、ドアが開かなくなっても出口が残ります。空気の入口にもなります。</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ドアが開かなくなるのは、壊れたからではありません。外の水が内側より高いあいだ、水圧がドアを押しているからです。水深30センチならすぐ開きます。60センチになると、外から開けるのに通常の5倍近い力が要りました。30センチは大人のすねの真ん中、60センチは太もものあたりです。ミニバンのスライドドアは、外から男性の力でも開きませんでした。まだ膝の下だから、と様子を見ている時間が、この差を作ります。</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内閣府が2019年の台風19号を検証した報告書に、この数字があります。屋外で亡くなった50人のうち、車で移動中だった人が27人。半分以上です。その27人のうち23人、85パーセントが水害でした。これは、車で逃げるなという意味ではありません。車で動くなら雨が強くなる前に、動き出してから水に出会ったら引き返す、という意味です。</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13.png"/><Relationship Id="rId5"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 Id="rId3"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 Id="rId3"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 Id="rId3"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 Id="rId3"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 Id="rId3"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1143000" y="1839722"/>
            <a:ext cx="9906000" cy="2924556"/>
          </a:xfrm>
          <a:prstGeom prst="roundRect">
            <a:avLst>
              <a:gd name="adj" fmla="val 5645"/>
            </a:avLst>
          </a:prstGeom>
          <a:solidFill>
            <a:srgbClr val="FFFBF5">
              <a:alpha val="93000"/>
            </a:srgbClr>
          </a:solidFill>
          <a:ln>
            <a:noFill/>
          </a:ln>
          <a:effectLst/>
        </p:spPr>
        <p:txBody>
          <a:bodyPr rtlCol="0" anchor="ctr"/>
          <a:lstStyle/>
          <a:p>
            <a:pPr algn="ctr"/>
          </a:p>
        </p:txBody>
      </p:sp>
      <p:sp>
        <p:nvSpPr>
          <p:cNvPr id="5" name="TextBox 4"/>
          <p:cNvSpPr txBox="1"/>
          <p:nvPr/>
        </p:nvSpPr>
        <p:spPr>
          <a:xfrm>
            <a:off x="1143000" y="2233422"/>
            <a:ext cx="9906000" cy="1565656"/>
          </a:xfrm>
          <a:prstGeom prst="rect">
            <a:avLst/>
          </a:prstGeom>
          <a:noFill/>
        </p:spPr>
        <p:txBody>
          <a:bodyPr wrap="none" lIns="0" rIns="0" tIns="0" bIns="0" anchor="ctr">
            <a:spAutoFit/>
          </a:bodyPr>
          <a:lstStyle/>
          <a:p>
            <a:pPr algn="ctr">
              <a:lnSpc>
                <a:spcPts val="6164"/>
              </a:lnSpc>
            </a:pPr>
            <a:r>
              <a:rPr sz="4600" b="1">
                <a:solidFill>
                  <a:srgbClr val="EE6C5C"/>
                </a:solidFill>
                <a:latin typeface="游ゴシック"/>
                <a:ea typeface="游ゴシック"/>
                <a:cs typeface="游ゴシック"/>
              </a:rPr>
              <a:t>大雨で、車が水に浸かったら</a:t>
            </a:r>
          </a:p>
          <a:p>
            <a:pPr algn="ctr">
              <a:lnSpc>
                <a:spcPts val="6164"/>
              </a:lnSpc>
            </a:pPr>
            <a:r>
              <a:rPr sz="4600" b="1">
                <a:solidFill>
                  <a:srgbClr val="2B2B2B"/>
                </a:solidFill>
                <a:latin typeface="游ゴシック"/>
                <a:ea typeface="游ゴシック"/>
                <a:cs typeface="游ゴシック"/>
              </a:rPr>
              <a:t>地下にいたら</a:t>
            </a:r>
          </a:p>
        </p:txBody>
      </p:sp>
      <p:sp>
        <p:nvSpPr>
          <p:cNvPr id="6" name="TextBox 5"/>
          <p:cNvSpPr txBox="1"/>
          <p:nvPr/>
        </p:nvSpPr>
        <p:spPr>
          <a:xfrm>
            <a:off x="1143000" y="4091178"/>
            <a:ext cx="9906000" cy="406400"/>
          </a:xfrm>
          <a:prstGeom prst="rect">
            <a:avLst/>
          </a:prstGeom>
          <a:noFill/>
        </p:spPr>
        <p:txBody>
          <a:bodyPr wrap="none" lIns="0" rIns="0" tIns="0" bIns="0" anchor="ctr">
            <a:spAutoFit/>
          </a:bodyPr>
          <a:lstStyle/>
          <a:p>
            <a:pPr algn="ctr">
              <a:lnSpc>
                <a:spcPts val="3200"/>
              </a:lnSpc>
            </a:pPr>
            <a:r>
              <a:rPr sz="2000" b="0">
                <a:solidFill>
                  <a:srgbClr val="5F6B72"/>
                </a:solidFill>
                <a:latin typeface="游ゴシック"/>
                <a:ea typeface="游ゴシック"/>
                <a:cs typeface="游ゴシック"/>
              </a:rPr>
              <a:t>水深で変わる、逃げ方の順番｜30分講座</a:t>
            </a:r>
          </a:p>
        </p:txBody>
      </p:sp>
      <p:sp>
        <p:nvSpPr>
          <p:cNvPr id="7" name="Rounded Rectangle 6"/>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8" name="TextBox 7"/>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7465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5560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③ 地下では、雨が見えない</a:t>
            </a:r>
          </a:p>
        </p:txBody>
      </p:sp>
      <p:sp>
        <p:nvSpPr>
          <p:cNvPr id="6" name="TextBox 5"/>
          <p:cNvSpPr txBox="1"/>
          <p:nvPr/>
        </p:nvSpPr>
        <p:spPr>
          <a:xfrm>
            <a:off x="5969000" y="1598041"/>
            <a:ext cx="5524500" cy="1837944"/>
          </a:xfrm>
          <a:prstGeom prst="rect">
            <a:avLst/>
          </a:prstGeom>
          <a:noFill/>
        </p:spPr>
        <p:txBody>
          <a:bodyPr wrap="none" lIns="0" rIns="0" tIns="0" bIns="0" anchor="ctr">
            <a:spAutoFit/>
          </a:bodyPr>
          <a:lstStyle/>
          <a:p>
            <a:pPr algn="l">
              <a:lnSpc>
                <a:spcPts val="4824"/>
              </a:lnSpc>
            </a:pPr>
            <a:r>
              <a:rPr sz="3600" b="1">
                <a:solidFill>
                  <a:srgbClr val="2B2B2B"/>
                </a:solidFill>
                <a:latin typeface="游ゴシック"/>
                <a:ea typeface="游ゴシック"/>
                <a:cs typeface="游ゴシック"/>
              </a:rPr>
              <a:t>階段を流れ落ちる水が</a:t>
            </a:r>
          </a:p>
          <a:p>
            <a:pPr algn="l">
              <a:lnSpc>
                <a:spcPts val="4824"/>
              </a:lnSpc>
            </a:pPr>
            <a:r>
              <a:rPr sz="3600" b="1">
                <a:solidFill>
                  <a:srgbClr val="EE6C5C"/>
                </a:solidFill>
                <a:latin typeface="游ゴシック"/>
                <a:ea typeface="游ゴシック"/>
                <a:cs typeface="游ゴシック"/>
              </a:rPr>
              <a:t>30cmになると、</a:t>
            </a:r>
          </a:p>
          <a:p>
            <a:pPr algn="l">
              <a:lnSpc>
                <a:spcPts val="4824"/>
              </a:lnSpc>
            </a:pPr>
            <a:r>
              <a:rPr sz="3600" b="1">
                <a:solidFill>
                  <a:srgbClr val="2B2B2B"/>
                </a:solidFill>
                <a:latin typeface="游ゴシック"/>
                <a:ea typeface="游ゴシック"/>
                <a:cs typeface="游ゴシック"/>
              </a:rPr>
              <a:t>もう上れません</a:t>
            </a:r>
          </a:p>
        </p:txBody>
      </p:sp>
      <p:sp>
        <p:nvSpPr>
          <p:cNvPr id="7" name="TextBox 6"/>
          <p:cNvSpPr txBox="1"/>
          <p:nvPr/>
        </p:nvSpPr>
        <p:spPr>
          <a:xfrm>
            <a:off x="5969000" y="3766185"/>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国の基準で「足をとられ歩行が</a:t>
            </a:r>
          </a:p>
          <a:p>
            <a:pPr algn="l">
              <a:lnSpc>
                <a:spcPts val="3154"/>
              </a:lnSpc>
            </a:pPr>
            <a:r>
              <a:rPr sz="1900" b="0">
                <a:solidFill>
                  <a:srgbClr val="5F6B72"/>
                </a:solidFill>
                <a:latin typeface="游ゴシック"/>
                <a:ea typeface="游ゴシック"/>
                <a:cs typeface="游ゴシック"/>
              </a:rPr>
              <a:t>困難となる」水深＝30cm</a:t>
            </a:r>
          </a:p>
          <a:p>
            <a:pPr algn="l">
              <a:lnSpc>
                <a:spcPts val="3154"/>
              </a:lnSpc>
            </a:pPr>
            <a:r>
              <a:rPr sz="1900" b="0">
                <a:solidFill>
                  <a:srgbClr val="5F6B72"/>
                </a:solidFill>
                <a:latin typeface="游ゴシック"/>
                <a:ea typeface="游ゴシック"/>
                <a:cs typeface="游ゴシック"/>
              </a:rPr>
              <a:t>（30cmは、大人のすねの真ん中くらい）</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国土交通省「地下空間における浸水対策ガイドライン」＜技術資料＞＜本編＞。2026年9月15日・16日確認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4798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32893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③ 水を見てからでは遅い</a:t>
            </a:r>
          </a:p>
        </p:txBody>
      </p:sp>
      <p:sp>
        <p:nvSpPr>
          <p:cNvPr id="6" name="TextBox 5"/>
          <p:cNvSpPr txBox="1"/>
          <p:nvPr/>
        </p:nvSpPr>
        <p:spPr>
          <a:xfrm>
            <a:off x="5969000" y="1904365"/>
            <a:ext cx="5524500" cy="1225296"/>
          </a:xfrm>
          <a:prstGeom prst="rect">
            <a:avLst/>
          </a:prstGeom>
          <a:noFill/>
        </p:spPr>
        <p:txBody>
          <a:bodyPr wrap="none" lIns="0" rIns="0" tIns="0" bIns="0" anchor="ctr">
            <a:spAutoFit/>
          </a:bodyPr>
          <a:lstStyle/>
          <a:p>
            <a:pPr algn="l">
              <a:lnSpc>
                <a:spcPts val="4824"/>
              </a:lnSpc>
            </a:pPr>
            <a:r>
              <a:rPr sz="3600" b="1">
                <a:solidFill>
                  <a:srgbClr val="2B2B2B"/>
                </a:solidFill>
                <a:latin typeface="游ゴシック"/>
                <a:ea typeface="游ゴシック"/>
                <a:cs typeface="游ゴシック"/>
              </a:rPr>
              <a:t>合図は、スマホの速報・</a:t>
            </a:r>
          </a:p>
          <a:p>
            <a:pPr algn="l">
              <a:lnSpc>
                <a:spcPts val="4824"/>
              </a:lnSpc>
            </a:pPr>
            <a:r>
              <a:rPr sz="3600" b="1">
                <a:solidFill>
                  <a:srgbClr val="EE6C5C"/>
                </a:solidFill>
                <a:latin typeface="游ゴシック"/>
                <a:ea typeface="游ゴシック"/>
                <a:cs typeface="游ゴシック"/>
              </a:rPr>
              <a:t>キキクル・館内放送</a:t>
            </a:r>
          </a:p>
        </p:txBody>
      </p:sp>
      <p:sp>
        <p:nvSpPr>
          <p:cNvPr id="7" name="TextBox 6"/>
          <p:cNvSpPr txBox="1"/>
          <p:nvPr/>
        </p:nvSpPr>
        <p:spPr>
          <a:xfrm>
            <a:off x="5969000" y="3459861"/>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紫を待たずに、黄色で上がる。</a:t>
            </a:r>
          </a:p>
          <a:p>
            <a:pPr algn="l">
              <a:lnSpc>
                <a:spcPts val="3154"/>
              </a:lnSpc>
            </a:pPr>
            <a:r>
              <a:rPr sz="1900" b="0">
                <a:solidFill>
                  <a:srgbClr val="5F6B72"/>
                </a:solidFill>
                <a:latin typeface="游ゴシック"/>
                <a:ea typeface="游ゴシック"/>
                <a:cs typeface="游ゴシック"/>
              </a:rPr>
              <a:t>気象庁が「地下にいる人は地上へ」と</a:t>
            </a:r>
          </a:p>
          <a:p>
            <a:pPr algn="l">
              <a:lnSpc>
                <a:spcPts val="3154"/>
              </a:lnSpc>
            </a:pPr>
            <a:r>
              <a:rPr sz="1900" b="0">
                <a:solidFill>
                  <a:srgbClr val="5F6B72"/>
                </a:solidFill>
                <a:latin typeface="游ゴシック"/>
                <a:ea typeface="游ゴシック"/>
                <a:cs typeface="游ゴシック"/>
              </a:rPr>
              <a:t>書いている色です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気象庁「浸水キキクル」（1km四方・5段階・10分ごと更新）。2026年9月16日確認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16129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14224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③ 上がる</a:t>
            </a:r>
          </a:p>
        </p:txBody>
      </p:sp>
      <p:sp>
        <p:nvSpPr>
          <p:cNvPr id="6" name="TextBox 5"/>
          <p:cNvSpPr txBox="1"/>
          <p:nvPr/>
        </p:nvSpPr>
        <p:spPr>
          <a:xfrm>
            <a:off x="5969000" y="1734185"/>
            <a:ext cx="5524500" cy="1565656"/>
          </a:xfrm>
          <a:prstGeom prst="rect">
            <a:avLst/>
          </a:prstGeom>
          <a:noFill/>
        </p:spPr>
        <p:txBody>
          <a:bodyPr wrap="none" lIns="0" rIns="0" tIns="0" bIns="0" anchor="ctr">
            <a:spAutoFit/>
          </a:bodyPr>
          <a:lstStyle/>
          <a:p>
            <a:pPr algn="l">
              <a:lnSpc>
                <a:spcPts val="6164"/>
              </a:lnSpc>
            </a:pPr>
            <a:r>
              <a:rPr sz="4600" b="1">
                <a:solidFill>
                  <a:srgbClr val="2B2B2B"/>
                </a:solidFill>
                <a:latin typeface="游ゴシック"/>
                <a:ea typeface="游ゴシック"/>
                <a:cs typeface="游ゴシック"/>
              </a:rPr>
              <a:t>エレベーターは</a:t>
            </a:r>
          </a:p>
          <a:p>
            <a:pPr algn="l">
              <a:lnSpc>
                <a:spcPts val="6164"/>
              </a:lnSpc>
            </a:pPr>
            <a:r>
              <a:rPr sz="4600" b="1">
                <a:solidFill>
                  <a:srgbClr val="EE6C5C"/>
                </a:solidFill>
                <a:latin typeface="游ゴシック"/>
                <a:ea typeface="游ゴシック"/>
                <a:cs typeface="游ゴシック"/>
              </a:rPr>
              <a:t>使わない</a:t>
            </a:r>
          </a:p>
        </p:txBody>
      </p:sp>
      <p:sp>
        <p:nvSpPr>
          <p:cNvPr id="7" name="TextBox 6"/>
          <p:cNvSpPr txBox="1"/>
          <p:nvPr/>
        </p:nvSpPr>
        <p:spPr>
          <a:xfrm>
            <a:off x="5969000" y="3630041"/>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停電していなくても、水につかると止まります。</a:t>
            </a:r>
          </a:p>
          <a:p>
            <a:pPr algn="l">
              <a:lnSpc>
                <a:spcPts val="3154"/>
              </a:lnSpc>
            </a:pPr>
            <a:r>
              <a:rPr sz="1900" b="0">
                <a:solidFill>
                  <a:srgbClr val="5F6B72"/>
                </a:solidFill>
                <a:latin typeface="游ゴシック"/>
                <a:ea typeface="游ゴシック"/>
                <a:cs typeface="游ゴシック"/>
              </a:rPr>
              <a:t>逃げる先は「地上」でなく、</a:t>
            </a:r>
          </a:p>
          <a:p>
            <a:pPr algn="l">
              <a:lnSpc>
                <a:spcPts val="3154"/>
              </a:lnSpc>
            </a:pPr>
            <a:r>
              <a:rPr sz="1900" b="0">
                <a:solidFill>
                  <a:srgbClr val="5F6B72"/>
                </a:solidFill>
                <a:latin typeface="游ゴシック"/>
                <a:ea typeface="游ゴシック"/>
                <a:cs typeface="游ゴシック"/>
              </a:rPr>
              <a:t>つながっているビルの上の階でいい</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国土交通省「地下空間における浸水対策ガイドライン 同解説＜本編＞」。2026年9月16日確認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269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229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落とし穴</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6" name="Picture 5" descr="image.png"/>
          <p:cNvPicPr>
            <a:picLocks noChangeAspect="1"/>
          </p:cNvPicPr>
          <p:nvPr/>
        </p:nvPicPr>
        <p:blipFill>
          <a:blip r:embed="rId2"/>
          <a:stretch>
            <a:fillRect/>
          </a:stretch>
        </p:blipFill>
        <p:spPr>
          <a:xfrm>
            <a:off x="1837267" y="2171700"/>
            <a:ext cx="1066800" cy="1066800"/>
          </a:xfrm>
          <a:prstGeom prst="rect">
            <a:avLst/>
          </a:prstGeom>
        </p:spPr>
      </p:pic>
      <p:sp>
        <p:nvSpPr>
          <p:cNvPr id="7" name="TextBox 6"/>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様子を見に</a:t>
            </a:r>
          </a:p>
          <a:p>
            <a:pPr algn="ctr">
              <a:lnSpc>
                <a:spcPts val="3833"/>
              </a:lnSpc>
            </a:pPr>
            <a:r>
              <a:rPr sz="2700" b="1">
                <a:solidFill>
                  <a:srgbClr val="2B2B2B"/>
                </a:solidFill>
                <a:latin typeface="游ゴシック"/>
                <a:ea typeface="游ゴシック"/>
                <a:cs typeface="游ゴシック"/>
              </a:rPr>
              <a:t>下りる</a:t>
            </a:r>
          </a:p>
        </p:txBody>
      </p:sp>
      <p:sp>
        <p:nvSpPr>
          <p:cNvPr id="8" name="Rounded Rectangle 7"/>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9" name="Picture 8" descr="image.png"/>
          <p:cNvPicPr>
            <a:picLocks noChangeAspect="1"/>
          </p:cNvPicPr>
          <p:nvPr/>
        </p:nvPicPr>
        <p:blipFill>
          <a:blip r:embed="rId3"/>
          <a:stretch>
            <a:fillRect/>
          </a:stretch>
        </p:blipFill>
        <p:spPr>
          <a:xfrm>
            <a:off x="5562600" y="2171700"/>
            <a:ext cx="1066800" cy="1066800"/>
          </a:xfrm>
          <a:prstGeom prst="rect">
            <a:avLst/>
          </a:prstGeom>
        </p:spPr>
      </p:pic>
      <p:sp>
        <p:nvSpPr>
          <p:cNvPr id="10" name="TextBox 9"/>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車を取りに</a:t>
            </a:r>
          </a:p>
          <a:p>
            <a:pPr algn="ctr">
              <a:lnSpc>
                <a:spcPts val="3833"/>
              </a:lnSpc>
            </a:pPr>
            <a:r>
              <a:rPr sz="2700" b="1">
                <a:solidFill>
                  <a:srgbClr val="2B2B2B"/>
                </a:solidFill>
                <a:latin typeface="游ゴシック"/>
                <a:ea typeface="游ゴシック"/>
                <a:cs typeface="游ゴシック"/>
              </a:rPr>
              <a:t>戻る</a:t>
            </a:r>
          </a:p>
        </p:txBody>
      </p:sp>
      <p:sp>
        <p:nvSpPr>
          <p:cNvPr id="11" name="Rounded Rectangle 10"/>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pic>
        <p:nvPicPr>
          <p:cNvPr id="12" name="Picture 11" descr="image.png"/>
          <p:cNvPicPr>
            <a:picLocks noChangeAspect="1"/>
          </p:cNvPicPr>
          <p:nvPr/>
        </p:nvPicPr>
        <p:blipFill>
          <a:blip r:embed="rId4"/>
          <a:stretch>
            <a:fillRect/>
          </a:stretch>
        </p:blipFill>
        <p:spPr>
          <a:xfrm>
            <a:off x="9287933" y="2171700"/>
            <a:ext cx="1066800" cy="1066800"/>
          </a:xfrm>
          <a:prstGeom prst="rect">
            <a:avLst/>
          </a:prstGeom>
        </p:spPr>
      </p:pic>
      <p:sp>
        <p:nvSpPr>
          <p:cNvPr id="13" name="TextBox 12"/>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雨がやんだから</a:t>
            </a:r>
          </a:p>
          <a:p>
            <a:pPr algn="ctr">
              <a:lnSpc>
                <a:spcPts val="3833"/>
              </a:lnSpc>
            </a:pPr>
            <a:r>
              <a:rPr sz="2700" b="1">
                <a:solidFill>
                  <a:srgbClr val="2B2B2B"/>
                </a:solidFill>
                <a:latin typeface="游ゴシック"/>
                <a:ea typeface="游ゴシック"/>
                <a:cs typeface="游ゴシック"/>
              </a:rPr>
              <a:t>安心する</a:t>
            </a:r>
          </a:p>
        </p:txBody>
      </p:sp>
      <p:sp>
        <p:nvSpPr>
          <p:cNvPr id="14" name="TextBox 13"/>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どれも、記録に残っている亡くなり方です</a:t>
            </a:r>
          </a:p>
        </p:txBody>
      </p:sp>
      <p:sp>
        <p:nvSpPr>
          <p:cNvPr id="15" name="TextBox 14"/>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0574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18669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家にいる時は</a:t>
            </a:r>
          </a:p>
        </p:txBody>
      </p:sp>
      <p:sp>
        <p:nvSpPr>
          <p:cNvPr id="6" name="TextBox 5"/>
          <p:cNvSpPr txBox="1"/>
          <p:nvPr/>
        </p:nvSpPr>
        <p:spPr>
          <a:xfrm>
            <a:off x="5969000" y="1968500"/>
            <a:ext cx="5524500" cy="1497584"/>
          </a:xfrm>
          <a:prstGeom prst="rect">
            <a:avLst/>
          </a:prstGeom>
          <a:noFill/>
        </p:spPr>
        <p:txBody>
          <a:bodyPr wrap="none" lIns="0" rIns="0" tIns="0" bIns="0" anchor="ctr">
            <a:spAutoFit/>
          </a:bodyPr>
          <a:lstStyle/>
          <a:p>
            <a:pPr algn="l">
              <a:lnSpc>
                <a:spcPts val="5896"/>
              </a:lnSpc>
            </a:pPr>
            <a:r>
              <a:rPr sz="4400" b="1">
                <a:solidFill>
                  <a:srgbClr val="2B2B2B"/>
                </a:solidFill>
                <a:latin typeface="游ゴシック"/>
                <a:ea typeface="游ゴシック"/>
                <a:cs typeface="游ゴシック"/>
              </a:rPr>
              <a:t>出ない・上へ・</a:t>
            </a:r>
          </a:p>
          <a:p>
            <a:pPr algn="l">
              <a:lnSpc>
                <a:spcPts val="5896"/>
              </a:lnSpc>
            </a:pPr>
            <a:r>
              <a:rPr sz="4400" b="1">
                <a:solidFill>
                  <a:srgbClr val="EE6C5C"/>
                </a:solidFill>
                <a:latin typeface="游ゴシック"/>
                <a:ea typeface="游ゴシック"/>
                <a:cs typeface="游ゴシック"/>
              </a:rPr>
              <a:t>知らせる</a:t>
            </a:r>
          </a:p>
        </p:txBody>
      </p:sp>
      <p:sp>
        <p:nvSpPr>
          <p:cNvPr id="7" name="TextBox 6"/>
          <p:cNvSpPr txBox="1"/>
          <p:nvPr/>
        </p:nvSpPr>
        <p:spPr>
          <a:xfrm>
            <a:off x="5969000" y="3796284"/>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ひざ（50cm）の高さで、</a:t>
            </a:r>
          </a:p>
          <a:p>
            <a:pPr algn="l">
              <a:lnSpc>
                <a:spcPts val="3154"/>
              </a:lnSpc>
            </a:pPr>
            <a:r>
              <a:rPr sz="1900" b="0">
                <a:solidFill>
                  <a:srgbClr val="5F6B72"/>
                </a:solidFill>
                <a:latin typeface="游ゴシック"/>
                <a:ea typeface="游ゴシック"/>
                <a:cs typeface="游ゴシック"/>
              </a:rPr>
              <a:t>ほとんどの人が避難困難</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国土交通省「川の防災情報｜浸水深と避難行動について」（平成7年 関川水害の調査結果）。2026年9月16日確認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777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737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水深で、できることが減ります</a:t>
            </a:r>
          </a:p>
        </p:txBody>
      </p:sp>
      <p:sp>
        <p:nvSpPr>
          <p:cNvPr id="5" name="Rectangle 4"/>
          <p:cNvSpPr/>
          <p:nvPr/>
        </p:nvSpPr>
        <p:spPr>
          <a:xfrm>
            <a:off x="1828800" y="2990850"/>
            <a:ext cx="8534400" cy="50800"/>
          </a:xfrm>
          <a:prstGeom prst="rect">
            <a:avLst/>
          </a:prstGeom>
          <a:solidFill>
            <a:srgbClr val="DFDAD3"/>
          </a:solidFill>
          <a:ln>
            <a:noFill/>
          </a:ln>
          <a:effectLst/>
        </p:spPr>
        <p:txBody>
          <a:bodyPr rtlCol="0" anchor="ctr"/>
          <a:lstStyle/>
          <a:p>
            <a:pPr algn="ctr"/>
          </a:p>
        </p:txBody>
      </p:sp>
      <p:sp>
        <p:nvSpPr>
          <p:cNvPr id="6" name="Oval 5"/>
          <p:cNvSpPr/>
          <p:nvPr/>
        </p:nvSpPr>
        <p:spPr>
          <a:xfrm>
            <a:off x="1352550" y="2540000"/>
            <a:ext cx="952500" cy="9525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13525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30</a:t>
            </a:r>
          </a:p>
        </p:txBody>
      </p:sp>
      <p:sp>
        <p:nvSpPr>
          <p:cNvPr id="8" name="TextBox 7"/>
          <p:cNvSpPr txBox="1"/>
          <p:nvPr/>
        </p:nvSpPr>
        <p:spPr>
          <a:xfrm>
            <a:off x="762000" y="38481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ドアは開く</a:t>
            </a:r>
          </a:p>
          <a:p>
            <a:pPr algn="ctr">
              <a:lnSpc>
                <a:spcPts val="2700"/>
              </a:lnSpc>
            </a:pPr>
            <a:r>
              <a:rPr sz="1800" b="1">
                <a:solidFill>
                  <a:srgbClr val="2B2B2B"/>
                </a:solidFill>
                <a:latin typeface="游ゴシック"/>
                <a:ea typeface="游ゴシック"/>
                <a:cs typeface="游ゴシック"/>
              </a:rPr>
              <a:t>（すねの真ん中）</a:t>
            </a:r>
          </a:p>
        </p:txBody>
      </p:sp>
      <p:sp>
        <p:nvSpPr>
          <p:cNvPr id="9" name="Oval 8"/>
          <p:cNvSpPr/>
          <p:nvPr/>
        </p:nvSpPr>
        <p:spPr>
          <a:xfrm>
            <a:off x="3486150" y="2540000"/>
            <a:ext cx="952500" cy="952500"/>
          </a:xfrm>
          <a:prstGeom prst="ellipse">
            <a:avLst/>
          </a:prstGeom>
          <a:solidFill>
            <a:srgbClr val="EE6C5C"/>
          </a:solidFill>
          <a:ln>
            <a:noFill/>
          </a:ln>
          <a:effectLst/>
        </p:spPr>
        <p:txBody>
          <a:bodyPr rtlCol="0" anchor="ctr"/>
          <a:lstStyle/>
          <a:p>
            <a:pPr algn="ctr"/>
          </a:p>
        </p:txBody>
      </p:sp>
      <p:sp>
        <p:nvSpPr>
          <p:cNvPr id="10" name="TextBox 9"/>
          <p:cNvSpPr txBox="1"/>
          <p:nvPr/>
        </p:nvSpPr>
        <p:spPr>
          <a:xfrm>
            <a:off x="34861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50</a:t>
            </a:r>
          </a:p>
        </p:txBody>
      </p:sp>
      <p:sp>
        <p:nvSpPr>
          <p:cNvPr id="11" name="TextBox 10"/>
          <p:cNvSpPr txBox="1"/>
          <p:nvPr/>
        </p:nvSpPr>
        <p:spPr>
          <a:xfrm>
            <a:off x="2895600" y="3848100"/>
            <a:ext cx="2133600" cy="6858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避難困難</a:t>
            </a:r>
          </a:p>
          <a:p>
            <a:pPr algn="ctr">
              <a:lnSpc>
                <a:spcPts val="2700"/>
              </a:lnSpc>
            </a:pPr>
            <a:r>
              <a:rPr sz="1800" b="1">
                <a:solidFill>
                  <a:srgbClr val="2B2B2B"/>
                </a:solidFill>
                <a:latin typeface="游ゴシック"/>
                <a:ea typeface="游ゴシック"/>
                <a:cs typeface="游ゴシック"/>
              </a:rPr>
              <a:t>（ひざの高さ）</a:t>
            </a:r>
          </a:p>
        </p:txBody>
      </p:sp>
      <p:sp>
        <p:nvSpPr>
          <p:cNvPr id="12" name="Oval 11"/>
          <p:cNvSpPr/>
          <p:nvPr/>
        </p:nvSpPr>
        <p:spPr>
          <a:xfrm>
            <a:off x="5619750" y="2540000"/>
            <a:ext cx="952500" cy="952500"/>
          </a:xfrm>
          <a:prstGeom prst="ellipse">
            <a:avLst/>
          </a:prstGeom>
          <a:solidFill>
            <a:srgbClr val="EE6C5C"/>
          </a:solidFill>
          <a:ln>
            <a:noFill/>
          </a:ln>
          <a:effectLst/>
        </p:spPr>
        <p:txBody>
          <a:bodyPr rtlCol="0" anchor="ctr"/>
          <a:lstStyle/>
          <a:p>
            <a:pPr algn="ctr"/>
          </a:p>
        </p:txBody>
      </p:sp>
      <p:sp>
        <p:nvSpPr>
          <p:cNvPr id="13" name="TextBox 12"/>
          <p:cNvSpPr txBox="1"/>
          <p:nvPr/>
        </p:nvSpPr>
        <p:spPr>
          <a:xfrm>
            <a:off x="56197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60</a:t>
            </a:r>
          </a:p>
        </p:txBody>
      </p:sp>
      <p:sp>
        <p:nvSpPr>
          <p:cNvPr id="14" name="TextBox 13"/>
          <p:cNvSpPr txBox="1"/>
          <p:nvPr/>
        </p:nvSpPr>
        <p:spPr>
          <a:xfrm>
            <a:off x="5029200" y="3848100"/>
            <a:ext cx="2133600" cy="10287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ドアに5倍の力・</a:t>
            </a:r>
          </a:p>
          <a:p>
            <a:pPr algn="ctr">
              <a:lnSpc>
                <a:spcPts val="2700"/>
              </a:lnSpc>
            </a:pPr>
            <a:r>
              <a:rPr sz="1800" b="1">
                <a:solidFill>
                  <a:srgbClr val="2B2B2B"/>
                </a:solidFill>
                <a:latin typeface="游ゴシック"/>
                <a:ea typeface="游ゴシック"/>
                <a:cs typeface="游ゴシック"/>
              </a:rPr>
              <a:t>エンジンが止まる</a:t>
            </a:r>
          </a:p>
          <a:p>
            <a:pPr algn="ctr">
              <a:lnSpc>
                <a:spcPts val="2700"/>
              </a:lnSpc>
            </a:pPr>
            <a:r>
              <a:rPr sz="1800" b="1">
                <a:solidFill>
                  <a:srgbClr val="2B2B2B"/>
                </a:solidFill>
                <a:latin typeface="游ゴシック"/>
                <a:ea typeface="游ゴシック"/>
                <a:cs typeface="游ゴシック"/>
              </a:rPr>
              <a:t>（太ももあたり）</a:t>
            </a:r>
          </a:p>
        </p:txBody>
      </p:sp>
      <p:sp>
        <p:nvSpPr>
          <p:cNvPr id="15" name="Oval 14"/>
          <p:cNvSpPr/>
          <p:nvPr/>
        </p:nvSpPr>
        <p:spPr>
          <a:xfrm>
            <a:off x="7753350" y="2540000"/>
            <a:ext cx="952500" cy="952500"/>
          </a:xfrm>
          <a:prstGeom prst="ellipse">
            <a:avLst/>
          </a:prstGeom>
          <a:solidFill>
            <a:srgbClr val="EE6C5C"/>
          </a:solidFill>
          <a:ln>
            <a:noFill/>
          </a:ln>
          <a:effectLst/>
        </p:spPr>
        <p:txBody>
          <a:bodyPr rtlCol="0" anchor="ctr"/>
          <a:lstStyle/>
          <a:p>
            <a:pPr algn="ctr"/>
          </a:p>
        </p:txBody>
      </p:sp>
      <p:sp>
        <p:nvSpPr>
          <p:cNvPr id="16" name="TextBox 15"/>
          <p:cNvSpPr txBox="1"/>
          <p:nvPr/>
        </p:nvSpPr>
        <p:spPr>
          <a:xfrm>
            <a:off x="7753350" y="2540000"/>
            <a:ext cx="952500" cy="952500"/>
          </a:xfrm>
          <a:prstGeom prst="rect">
            <a:avLst/>
          </a:prstGeom>
          <a:noFill/>
        </p:spPr>
        <p:txBody>
          <a:bodyPr wrap="none" lIns="0" rIns="0" tIns="0" bIns="0" anchor="ctr">
            <a:spAutoFit/>
          </a:bodyPr>
          <a:lstStyle/>
          <a:p>
            <a:pPr algn="ctr"/>
            <a:r>
              <a:rPr sz="4600" b="1">
                <a:solidFill>
                  <a:srgbClr val="FFFFFF"/>
                </a:solidFill>
                <a:latin typeface="游ゴシック"/>
                <a:ea typeface="游ゴシック"/>
                <a:cs typeface="游ゴシック"/>
              </a:rPr>
              <a:t>90</a:t>
            </a:r>
          </a:p>
        </p:txBody>
      </p:sp>
      <p:sp>
        <p:nvSpPr>
          <p:cNvPr id="17" name="TextBox 16"/>
          <p:cNvSpPr txBox="1"/>
          <p:nvPr/>
        </p:nvSpPr>
        <p:spPr>
          <a:xfrm>
            <a:off x="7162800" y="3848100"/>
            <a:ext cx="2133600" cy="10287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窓が動く</a:t>
            </a:r>
          </a:p>
          <a:p>
            <a:pPr algn="ctr">
              <a:lnSpc>
                <a:spcPts val="2700"/>
              </a:lnSpc>
            </a:pPr>
            <a:r>
              <a:rPr sz="1800" b="1">
                <a:solidFill>
                  <a:srgbClr val="2B2B2B"/>
                </a:solidFill>
                <a:latin typeface="游ゴシック"/>
                <a:ea typeface="游ゴシック"/>
                <a:cs typeface="游ゴシック"/>
              </a:rPr>
              <a:t>限界に近い</a:t>
            </a:r>
          </a:p>
          <a:p>
            <a:pPr algn="ctr">
              <a:lnSpc>
                <a:spcPts val="2700"/>
              </a:lnSpc>
            </a:pPr>
            <a:r>
              <a:rPr sz="1800" b="1">
                <a:solidFill>
                  <a:srgbClr val="2B2B2B"/>
                </a:solidFill>
                <a:latin typeface="游ゴシック"/>
                <a:ea typeface="游ゴシック"/>
                <a:cs typeface="游ゴシック"/>
              </a:rPr>
              <a:t>（腰のあたり）</a:t>
            </a:r>
          </a:p>
        </p:txBody>
      </p:sp>
      <p:sp>
        <p:nvSpPr>
          <p:cNvPr id="18" name="Oval 17"/>
          <p:cNvSpPr/>
          <p:nvPr/>
        </p:nvSpPr>
        <p:spPr>
          <a:xfrm>
            <a:off x="9886950" y="2540000"/>
            <a:ext cx="952500" cy="952500"/>
          </a:xfrm>
          <a:prstGeom prst="ellipse">
            <a:avLst/>
          </a:prstGeom>
          <a:solidFill>
            <a:srgbClr val="EE6C5C"/>
          </a:solidFill>
          <a:ln>
            <a:noFill/>
          </a:ln>
          <a:effectLst/>
        </p:spPr>
        <p:txBody>
          <a:bodyPr rtlCol="0" anchor="ctr"/>
          <a:lstStyle/>
          <a:p>
            <a:pPr algn="ctr"/>
          </a:p>
        </p:txBody>
      </p:sp>
      <p:sp>
        <p:nvSpPr>
          <p:cNvPr id="19" name="TextBox 18"/>
          <p:cNvSpPr txBox="1"/>
          <p:nvPr/>
        </p:nvSpPr>
        <p:spPr>
          <a:xfrm>
            <a:off x="9886950" y="2540000"/>
            <a:ext cx="952500" cy="952500"/>
          </a:xfrm>
          <a:prstGeom prst="rect">
            <a:avLst/>
          </a:prstGeom>
          <a:noFill/>
        </p:spPr>
        <p:txBody>
          <a:bodyPr wrap="none" lIns="0" rIns="0" tIns="0" bIns="0" anchor="ctr">
            <a:spAutoFit/>
          </a:bodyPr>
          <a:lstStyle/>
          <a:p>
            <a:pPr algn="ctr"/>
            <a:r>
              <a:rPr sz="3000" b="1">
                <a:solidFill>
                  <a:srgbClr val="FFFFFF"/>
                </a:solidFill>
                <a:latin typeface="游ゴシック"/>
                <a:ea typeface="游ゴシック"/>
                <a:cs typeface="游ゴシック"/>
              </a:rPr>
              <a:t>100</a:t>
            </a:r>
          </a:p>
        </p:txBody>
      </p:sp>
      <p:sp>
        <p:nvSpPr>
          <p:cNvPr id="20" name="TextBox 19"/>
          <p:cNvSpPr txBox="1"/>
          <p:nvPr/>
        </p:nvSpPr>
        <p:spPr>
          <a:xfrm>
            <a:off x="9296400" y="3848100"/>
            <a:ext cx="2133600" cy="1028700"/>
          </a:xfrm>
          <a:prstGeom prst="rect">
            <a:avLst/>
          </a:prstGeom>
          <a:noFill/>
        </p:spPr>
        <p:txBody>
          <a:bodyPr wrap="none" lIns="0" rIns="0" tIns="0" bIns="0" anchor="ctr">
            <a:spAutoFit/>
          </a:bodyPr>
          <a:lstStyle/>
          <a:p>
            <a:pPr algn="ctr">
              <a:lnSpc>
                <a:spcPts val="2700"/>
              </a:lnSpc>
            </a:pPr>
            <a:r>
              <a:rPr sz="1800" b="1">
                <a:solidFill>
                  <a:srgbClr val="2B2B2B"/>
                </a:solidFill>
                <a:latin typeface="游ゴシック"/>
                <a:ea typeface="游ゴシック"/>
                <a:cs typeface="游ゴシック"/>
              </a:rPr>
              <a:t>パワーウインドウが</a:t>
            </a:r>
          </a:p>
          <a:p>
            <a:pPr algn="ctr">
              <a:lnSpc>
                <a:spcPts val="2700"/>
              </a:lnSpc>
            </a:pPr>
            <a:r>
              <a:rPr sz="1800" b="1">
                <a:solidFill>
                  <a:srgbClr val="2B2B2B"/>
                </a:solidFill>
                <a:latin typeface="游ゴシック"/>
                <a:ea typeface="游ゴシック"/>
                <a:cs typeface="游ゴシック"/>
              </a:rPr>
              <a:t>止まる</a:t>
            </a:r>
          </a:p>
          <a:p>
            <a:pPr algn="ctr">
              <a:lnSpc>
                <a:spcPts val="2700"/>
              </a:lnSpc>
            </a:pPr>
            <a:r>
              <a:rPr sz="1800" b="1">
                <a:solidFill>
                  <a:srgbClr val="2B2B2B"/>
                </a:solidFill>
                <a:latin typeface="游ゴシック"/>
                <a:ea typeface="游ゴシック"/>
                <a:cs typeface="游ゴシック"/>
              </a:rPr>
              <a:t>（腰より上）</a:t>
            </a:r>
          </a:p>
        </p:txBody>
      </p:sp>
      <p:sp>
        <p:nvSpPr>
          <p:cNvPr id="21" name="TextBox 20"/>
          <p:cNvSpPr txBox="1"/>
          <p:nvPr/>
        </p:nvSpPr>
        <p:spPr>
          <a:xfrm>
            <a:off x="698500" y="6400800"/>
            <a:ext cx="4826000" cy="254000"/>
          </a:xfrm>
          <a:prstGeom prst="rect">
            <a:avLst/>
          </a:prstGeom>
          <a:noFill/>
        </p:spPr>
        <p:txBody>
          <a:bodyPr wrap="none" lIns="0" rIns="0" tIns="0" bIns="0" anchor="ctr">
            <a:spAutoFit/>
          </a:bodyPr>
          <a:lstStyle/>
          <a:p>
            <a:pPr algn="l"/>
            <a:r>
              <a:rPr sz="1400" b="0">
                <a:solidFill>
                  <a:srgbClr val="5F6B72"/>
                </a:solidFill>
                <a:latin typeface="游ゴシック"/>
                <a:ea typeface="游ゴシック"/>
                <a:cs typeface="游ゴシック"/>
              </a:rPr>
              <a:t>左から右へ、選べる手が減ります（単位はcm）</a:t>
            </a:r>
          </a:p>
        </p:txBody>
      </p:sp>
      <p:sp>
        <p:nvSpPr>
          <p:cNvPr id="22" name="TextBox 21"/>
          <p:cNvSpPr txBox="1"/>
          <p:nvPr/>
        </p:nvSpPr>
        <p:spPr>
          <a:xfrm>
            <a:off x="698500" y="6134100"/>
            <a:ext cx="11176000" cy="215900"/>
          </a:xfrm>
          <a:prstGeom prst="rect">
            <a:avLst/>
          </a:prstGeom>
          <a:noFill/>
        </p:spPr>
        <p:txBody>
          <a:bodyPr wrap="none" lIns="0" rIns="0" tIns="0" bIns="0" anchor="ctr">
            <a:spAutoFit/>
          </a:bodyPr>
          <a:lstStyle/>
          <a:p>
            <a:pPr algn="l"/>
            <a:r>
              <a:rPr sz="1100" b="0">
                <a:solidFill>
                  <a:srgbClr val="97908A"/>
                </a:solidFill>
                <a:latin typeface="游ゴシック"/>
                <a:ea typeface="游ゴシック"/>
                <a:cs typeface="游ゴシック"/>
              </a:rPr>
              <a:t>出典: JAF ユーザーテスト（2010年4月8日・2014年6月3日）／国土交通省「川の防災情報」。2026年9月16日確認</a:t>
            </a:r>
          </a:p>
        </p:txBody>
      </p:sp>
      <p:sp>
        <p:nvSpPr>
          <p:cNvPr id="23" name="TextBox 2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982976"/>
            <a:ext cx="8128000" cy="3113024"/>
          </a:xfrm>
          <a:prstGeom prst="roundRect">
            <a:avLst>
              <a:gd name="adj" fmla="val 4895"/>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3338576"/>
            <a:ext cx="23241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3338576"/>
            <a:ext cx="21336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今日できること</a:t>
            </a:r>
          </a:p>
        </p:txBody>
      </p:sp>
      <p:sp>
        <p:nvSpPr>
          <p:cNvPr id="7" name="TextBox 6"/>
          <p:cNvSpPr txBox="1"/>
          <p:nvPr/>
        </p:nvSpPr>
        <p:spPr>
          <a:xfrm>
            <a:off x="1054100" y="4113784"/>
            <a:ext cx="7416800" cy="714756"/>
          </a:xfrm>
          <a:prstGeom prst="rect">
            <a:avLst/>
          </a:prstGeom>
          <a:noFill/>
        </p:spPr>
        <p:txBody>
          <a:bodyPr wrap="none" lIns="0" rIns="0" tIns="0" bIns="0" anchor="ctr">
            <a:spAutoFit/>
          </a:bodyPr>
          <a:lstStyle/>
          <a:p>
            <a:pPr algn="l">
              <a:lnSpc>
                <a:spcPts val="5628"/>
              </a:lnSpc>
            </a:pPr>
            <a:r>
              <a:rPr sz="4200" b="1">
                <a:solidFill>
                  <a:srgbClr val="EE6C5C"/>
                </a:solidFill>
                <a:latin typeface="游ゴシック"/>
                <a:ea typeface="游ゴシック"/>
                <a:cs typeface="游ゴシック"/>
              </a:rPr>
              <a:t>運転席の窓の刻印を見る</a:t>
            </a:r>
          </a:p>
        </p:txBody>
      </p:sp>
      <p:sp>
        <p:nvSpPr>
          <p:cNvPr id="8" name="TextBox 7"/>
          <p:cNvSpPr txBox="1"/>
          <p:nvPr/>
        </p:nvSpPr>
        <p:spPr>
          <a:xfrm>
            <a:off x="1054100" y="5082540"/>
            <a:ext cx="7416800" cy="82296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「XI」か「L」があれば、その窓はハンマーでも割れません。</a:t>
            </a:r>
          </a:p>
          <a:p>
            <a:pPr algn="l">
              <a:lnSpc>
                <a:spcPts val="3240"/>
              </a:lnSpc>
            </a:pPr>
            <a:r>
              <a:rPr sz="2000" b="0">
                <a:solidFill>
                  <a:srgbClr val="5F6B72"/>
                </a:solidFill>
                <a:latin typeface="游ゴシック"/>
                <a:ea typeface="游ゴシック"/>
                <a:cs typeface="游ゴシック"/>
              </a:rPr>
              <a:t>刻印がない車種もあります</a:t>
            </a:r>
          </a:p>
        </p:txBody>
      </p:sp>
      <p:sp>
        <p:nvSpPr>
          <p:cNvPr id="9" name="Rounded Rectangle 8"/>
          <p:cNvSpPr/>
          <p:nvPr/>
        </p:nvSpPr>
        <p:spPr>
          <a:xfrm>
            <a:off x="584200" y="6362700"/>
            <a:ext cx="4051300" cy="292100"/>
          </a:xfrm>
          <a:prstGeom prst="roundRect">
            <a:avLst>
              <a:gd name="adj" fmla="val 26086"/>
            </a:avLst>
          </a:prstGeom>
          <a:solidFill>
            <a:srgbClr val="FFFFFF">
              <a:alpha val="80000"/>
            </a:srgbClr>
          </a:solidFill>
          <a:ln>
            <a:noFill/>
          </a:ln>
          <a:effectLst/>
        </p:spPr>
        <p:txBody>
          <a:bodyPr rtlCol="0" anchor="ctr"/>
          <a:lstStyle/>
          <a:p>
            <a:pPr algn="ctr"/>
          </a:p>
        </p:txBody>
      </p:sp>
      <p:sp>
        <p:nvSpPr>
          <p:cNvPr id="10" name="TextBox 9"/>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日産自動車 よくあるご質問 No.3218。2026年9月16日確認</a:t>
            </a:r>
          </a:p>
        </p:txBody>
      </p:sp>
      <p:sp>
        <p:nvSpPr>
          <p:cNvPr id="11" name="Rounded Rectangle 10"/>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2" name="TextBox 11"/>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6248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5854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出典・この資料について</a:t>
            </a:r>
          </a:p>
        </p:txBody>
      </p:sp>
      <p:sp>
        <p:nvSpPr>
          <p:cNvPr id="5" name="TextBox 4"/>
          <p:cNvSpPr txBox="1"/>
          <p:nvPr/>
        </p:nvSpPr>
        <p:spPr>
          <a:xfrm>
            <a:off x="698500" y="1587500"/>
            <a:ext cx="8712200" cy="279400"/>
          </a:xfrm>
          <a:prstGeom prst="rect">
            <a:avLst/>
          </a:prstGeom>
          <a:noFill/>
        </p:spPr>
        <p:txBody>
          <a:bodyPr wrap="none" lIns="0" rIns="0" tIns="0" bIns="0" anchor="ctr">
            <a:spAutoFit/>
          </a:bodyPr>
          <a:lstStyle/>
          <a:p>
            <a:pPr algn="l"/>
            <a:r>
              <a:rPr sz="1800" b="1">
                <a:solidFill>
                  <a:srgbClr val="EE6C5C"/>
                </a:solidFill>
                <a:latin typeface="游ゴシック"/>
                <a:ea typeface="游ゴシック"/>
                <a:cs typeface="游ゴシック"/>
              </a:rPr>
              <a:t>この資料の数字と記述の出典</a:t>
            </a:r>
          </a:p>
        </p:txBody>
      </p:sp>
      <p:sp>
        <p:nvSpPr>
          <p:cNvPr id="6" name="TextBox 5"/>
          <p:cNvSpPr txBox="1"/>
          <p:nvPr/>
        </p:nvSpPr>
        <p:spPr>
          <a:xfrm>
            <a:off x="698500" y="1955800"/>
            <a:ext cx="8712200" cy="2114550"/>
          </a:xfrm>
          <a:prstGeom prst="rect">
            <a:avLst/>
          </a:prstGeom>
          <a:noFill/>
        </p:spPr>
        <p:txBody>
          <a:bodyPr wrap="none" lIns="0" rIns="0" tIns="0" bIns="0" anchor="ctr">
            <a:spAutoFit/>
          </a:bodyPr>
          <a:lstStyle/>
          <a:p>
            <a:pPr algn="l">
              <a:lnSpc>
                <a:spcPts val="2775"/>
              </a:lnSpc>
            </a:pPr>
            <a:r>
              <a:rPr sz="1500" b="0">
                <a:solidFill>
                  <a:srgbClr val="2B2B2B"/>
                </a:solidFill>
                <a:latin typeface="游ゴシック"/>
                <a:ea typeface="游ゴシック"/>
                <a:cs typeface="游ゴシック"/>
              </a:rPr>
              <a:t>・内閣府「令和元年台風第19号等を踏まえた水害・土砂災害からの避難のあり方」p.10</a:t>
            </a:r>
          </a:p>
          <a:p>
            <a:pPr algn="l">
              <a:lnSpc>
                <a:spcPts val="2775"/>
              </a:lnSpc>
            </a:pPr>
            <a:r>
              <a:rPr sz="1500" b="0">
                <a:solidFill>
                  <a:srgbClr val="2B2B2B"/>
                </a:solidFill>
                <a:latin typeface="游ゴシック"/>
                <a:ea typeface="游ゴシック"/>
                <a:cs typeface="游ゴシック"/>
              </a:rPr>
              <a:t>・JAF「冠水路走行テスト」「水没テスト」「水深何cmまでドアは開くのか？」</a:t>
            </a:r>
          </a:p>
          <a:p>
            <a:pPr algn="l">
              <a:lnSpc>
                <a:spcPts val="2775"/>
              </a:lnSpc>
            </a:pPr>
            <a:r>
              <a:rPr sz="1500" b="0">
                <a:solidFill>
                  <a:srgbClr val="2B2B2B"/>
                </a:solidFill>
                <a:latin typeface="游ゴシック"/>
                <a:ea typeface="游ゴシック"/>
                <a:cs typeface="游ゴシック"/>
              </a:rPr>
              <a:t>・JAF「自動車が水没したときの対処と脱出方法」／長野県警察「自動車が水没した場合」</a:t>
            </a:r>
          </a:p>
          <a:p>
            <a:pPr algn="l">
              <a:lnSpc>
                <a:spcPts val="2775"/>
              </a:lnSpc>
            </a:pPr>
            <a:r>
              <a:rPr sz="1500" b="0">
                <a:solidFill>
                  <a:srgbClr val="2B2B2B"/>
                </a:solidFill>
                <a:latin typeface="游ゴシック"/>
                <a:ea typeface="游ゴシック"/>
                <a:cs typeface="游ゴシック"/>
              </a:rPr>
              <a:t>・国土交通省「地下空間における浸水対策ガイドライン 同解説＜本編＞＜技術資料＞」</a:t>
            </a:r>
          </a:p>
          <a:p>
            <a:pPr algn="l">
              <a:lnSpc>
                <a:spcPts val="2775"/>
              </a:lnSpc>
            </a:pPr>
            <a:r>
              <a:rPr sz="1500" b="0">
                <a:solidFill>
                  <a:srgbClr val="2B2B2B"/>
                </a:solidFill>
                <a:latin typeface="游ゴシック"/>
                <a:ea typeface="游ゴシック"/>
                <a:cs typeface="游ゴシック"/>
              </a:rPr>
              <a:t>・国交省「道路の冠水対策」「川の防災情報」／気象庁「浸水キキクル」／日産 No.3218</a:t>
            </a:r>
          </a:p>
          <a:p>
            <a:pPr algn="l">
              <a:lnSpc>
                <a:spcPts val="2775"/>
              </a:lnSpc>
            </a:pPr>
            <a:r>
              <a:rPr sz="1500" b="0">
                <a:solidFill>
                  <a:srgbClr val="2B2B2B"/>
                </a:solidFill>
                <a:latin typeface="游ゴシック"/>
                <a:ea typeface="游ゴシック"/>
                <a:cs typeface="游ゴシック"/>
              </a:rPr>
              <a:t>　すべて2026年9月16日に原文を確認。URLと原文は講師用ノートに全部載せています。</a:t>
            </a:r>
          </a:p>
        </p:txBody>
      </p:sp>
      <p:sp>
        <p:nvSpPr>
          <p:cNvPr id="7" name="Rounded Rectangle 6"/>
          <p:cNvSpPr/>
          <p:nvPr/>
        </p:nvSpPr>
        <p:spPr>
          <a:xfrm>
            <a:off x="9772650" y="1504950"/>
            <a:ext cx="1803400" cy="1803400"/>
          </a:xfrm>
          <a:prstGeom prst="roundRect">
            <a:avLst>
              <a:gd name="adj" fmla="val 4225"/>
            </a:avLst>
          </a:prstGeom>
          <a:solidFill>
            <a:srgbClr val="FFFFFF"/>
          </a:solidFill>
          <a:ln>
            <a:noFill/>
          </a:ln>
          <a:effectLst/>
        </p:spPr>
        <p:txBody>
          <a:bodyPr rtlCol="0" anchor="ctr"/>
          <a:lstStyle/>
          <a:p>
            <a:pPr algn="ctr"/>
          </a:p>
        </p:txBody>
      </p:sp>
      <p:pic>
        <p:nvPicPr>
          <p:cNvPr id="8" name="Picture 7" descr="image.png"/>
          <p:cNvPicPr>
            <a:picLocks noChangeAspect="1"/>
          </p:cNvPicPr>
          <p:nvPr/>
        </p:nvPicPr>
        <p:blipFill>
          <a:blip r:embed="rId2"/>
          <a:stretch>
            <a:fillRect/>
          </a:stretch>
        </p:blipFill>
        <p:spPr>
          <a:xfrm>
            <a:off x="9855200" y="1587500"/>
            <a:ext cx="1638300" cy="1638300"/>
          </a:xfrm>
          <a:prstGeom prst="rect">
            <a:avLst/>
          </a:prstGeom>
        </p:spPr>
      </p:pic>
      <p:sp>
        <p:nvSpPr>
          <p:cNvPr id="9" name="TextBox 8"/>
          <p:cNvSpPr txBox="1"/>
          <p:nvPr/>
        </p:nvSpPr>
        <p:spPr>
          <a:xfrm>
            <a:off x="9283700" y="3378200"/>
            <a:ext cx="2781300" cy="215900"/>
          </a:xfrm>
          <a:prstGeom prst="rect">
            <a:avLst/>
          </a:prstGeom>
          <a:noFill/>
        </p:spPr>
        <p:txBody>
          <a:bodyPr wrap="none" lIns="0" rIns="0" tIns="0" bIns="0" anchor="ctr">
            <a:spAutoFit/>
          </a:bodyPr>
          <a:lstStyle/>
          <a:p>
            <a:pPr algn="ctr"/>
            <a:r>
              <a:rPr sz="1300" b="0">
                <a:solidFill>
                  <a:srgbClr val="5F6B72"/>
                </a:solidFill>
                <a:latin typeface="游ゴシック"/>
                <a:ea typeface="游ゴシック"/>
                <a:cs typeface="游ゴシック"/>
              </a:rPr>
              <a:t>annsinnkotyann.com</a:t>
            </a:r>
          </a:p>
        </p:txBody>
      </p:sp>
      <p:sp>
        <p:nvSpPr>
          <p:cNvPr id="10" name="Rounded Rectangle 9"/>
          <p:cNvSpPr/>
          <p:nvPr/>
        </p:nvSpPr>
        <p:spPr>
          <a:xfrm>
            <a:off x="698500" y="4038600"/>
            <a:ext cx="10795000" cy="2184400"/>
          </a:xfrm>
          <a:prstGeom prst="roundRect">
            <a:avLst>
              <a:gd name="adj" fmla="val 5232"/>
            </a:avLst>
          </a:prstGeom>
          <a:solidFill>
            <a:srgbClr val="FFFFFF"/>
          </a:solidFill>
          <a:ln>
            <a:noFill/>
          </a:ln>
          <a:effectLst/>
        </p:spPr>
        <p:txBody>
          <a:bodyPr rtlCol="0" anchor="ctr"/>
          <a:lstStyle/>
          <a:p>
            <a:pPr algn="ctr"/>
          </a:p>
        </p:txBody>
      </p:sp>
      <p:sp>
        <p:nvSpPr>
          <p:cNvPr id="11" name="TextBox 10"/>
          <p:cNvSpPr txBox="1"/>
          <p:nvPr/>
        </p:nvSpPr>
        <p:spPr>
          <a:xfrm>
            <a:off x="977900" y="4203700"/>
            <a:ext cx="3810000" cy="228600"/>
          </a:xfrm>
          <a:prstGeom prst="rect">
            <a:avLst/>
          </a:prstGeom>
          <a:noFill/>
        </p:spPr>
        <p:txBody>
          <a:bodyPr wrap="none" lIns="0" rIns="0" tIns="0" bIns="0" anchor="ctr">
            <a:spAutoFit/>
          </a:bodyPr>
          <a:lstStyle/>
          <a:p>
            <a:pPr algn="l"/>
            <a:r>
              <a:rPr sz="1500" b="1">
                <a:solidFill>
                  <a:srgbClr val="EE6C5C"/>
                </a:solidFill>
                <a:latin typeface="游ゴシック"/>
                <a:ea typeface="游ゴシック"/>
                <a:cs typeface="游ゴシック"/>
              </a:rPr>
              <a:t>使用条件</a:t>
            </a:r>
          </a:p>
        </p:txBody>
      </p:sp>
      <p:sp>
        <p:nvSpPr>
          <p:cNvPr id="12" name="TextBox 11"/>
          <p:cNvSpPr txBox="1"/>
          <p:nvPr/>
        </p:nvSpPr>
        <p:spPr>
          <a:xfrm>
            <a:off x="977900" y="4559300"/>
            <a:ext cx="10236200" cy="1315720"/>
          </a:xfrm>
          <a:prstGeom prst="rect">
            <a:avLst/>
          </a:prstGeom>
          <a:noFill/>
        </p:spPr>
        <p:txBody>
          <a:bodyPr wrap="none" lIns="0" rIns="0" tIns="0" bIns="0" anchor="ctr">
            <a:spAutoFit/>
          </a:bodyPr>
          <a:lstStyle/>
          <a:p>
            <a:pPr algn="l">
              <a:lnSpc>
                <a:spcPts val="2590"/>
              </a:lnSpc>
            </a:pPr>
            <a:r>
              <a:rPr sz="1400" b="0">
                <a:solidFill>
                  <a:srgbClr val="2B2B2B"/>
                </a:solidFill>
                <a:latin typeface="游ゴシック"/>
                <a:ea typeface="游ゴシック"/>
                <a:cs typeface="游ゴシック"/>
              </a:rPr>
              <a:t>出典「防災士・安心こちゃん（annsinnkotyann.com）」を書いていただければ、切っても足しても、</a:t>
            </a:r>
          </a:p>
          <a:p>
            <a:pPr algn="l">
              <a:lnSpc>
                <a:spcPts val="2590"/>
              </a:lnSpc>
            </a:pPr>
            <a:r>
              <a:rPr sz="1400" b="0">
                <a:solidFill>
                  <a:srgbClr val="2B2B2B"/>
                </a:solidFill>
                <a:latin typeface="游ゴシック"/>
                <a:ea typeface="游ゴシック"/>
                <a:cs typeface="游ゴシック"/>
              </a:rPr>
              <a:t>自分の言葉に直しても使えます。講座・研修・授業・社内教育・自治会の勉強会、すべて可。</a:t>
            </a:r>
          </a:p>
          <a:p>
            <a:pPr algn="l">
              <a:lnSpc>
                <a:spcPts val="2590"/>
              </a:lnSpc>
            </a:pPr>
            <a:r>
              <a:rPr sz="1400" b="0">
                <a:solidFill>
                  <a:srgbClr val="2B2B2B"/>
                </a:solidFill>
                <a:latin typeface="游ゴシック"/>
                <a:ea typeface="游ゴシック"/>
                <a:cs typeface="游ゴシック"/>
              </a:rPr>
              <a:t>丸ごと売り物の教材に入れること、他のサイトで再配布することはご遠慮ください。</a:t>
            </a:r>
          </a:p>
          <a:p>
            <a:pPr algn="l">
              <a:lnSpc>
                <a:spcPts val="2590"/>
              </a:lnSpc>
            </a:pPr>
            <a:r>
              <a:rPr sz="1400" b="0">
                <a:solidFill>
                  <a:srgbClr val="2B2B2B"/>
                </a:solidFill>
                <a:latin typeface="游ゴシック"/>
                <a:ea typeface="游ゴシック"/>
                <a:cs typeface="游ゴシック"/>
              </a:rPr>
              <a:t>数字は資料内の出典の日付時点の物です。</a:t>
            </a:r>
          </a:p>
        </p:txBody>
      </p:sp>
      <p:sp>
        <p:nvSpPr>
          <p:cNvPr id="13" name="TextBox 12"/>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2692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2298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先に結論</a:t>
            </a:r>
          </a:p>
        </p:txBody>
      </p:sp>
      <p:sp>
        <p:nvSpPr>
          <p:cNvPr id="5" name="Rounded Rectangle 4"/>
          <p:cNvSpPr/>
          <p:nvPr/>
        </p:nvSpPr>
        <p:spPr>
          <a:xfrm>
            <a:off x="698500"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6" name="Oval 5"/>
          <p:cNvSpPr/>
          <p:nvPr/>
        </p:nvSpPr>
        <p:spPr>
          <a:xfrm>
            <a:off x="927100" y="2171700"/>
            <a:ext cx="482600" cy="4826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927100"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①</a:t>
            </a:r>
          </a:p>
        </p:txBody>
      </p:sp>
      <p:pic>
        <p:nvPicPr>
          <p:cNvPr id="8" name="Picture 7" descr="image.png"/>
          <p:cNvPicPr>
            <a:picLocks noChangeAspect="1"/>
          </p:cNvPicPr>
          <p:nvPr/>
        </p:nvPicPr>
        <p:blipFill>
          <a:blip r:embed="rId2"/>
          <a:stretch>
            <a:fillRect/>
          </a:stretch>
        </p:blipFill>
        <p:spPr>
          <a:xfrm>
            <a:off x="1837267" y="2857500"/>
            <a:ext cx="1066800" cy="1066800"/>
          </a:xfrm>
          <a:prstGeom prst="rect">
            <a:avLst/>
          </a:prstGeom>
        </p:spPr>
      </p:pic>
      <p:sp>
        <p:nvSpPr>
          <p:cNvPr id="9" name="TextBox 8"/>
          <p:cNvSpPr txBox="1"/>
          <p:nvPr/>
        </p:nvSpPr>
        <p:spPr>
          <a:xfrm>
            <a:off x="800100"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深さの分からない</a:t>
            </a:r>
          </a:p>
          <a:p>
            <a:pPr algn="ctr">
              <a:lnSpc>
                <a:spcPts val="3833"/>
              </a:lnSpc>
            </a:pPr>
            <a:r>
              <a:rPr sz="2700" b="1">
                <a:solidFill>
                  <a:srgbClr val="2B2B2B"/>
                </a:solidFill>
                <a:latin typeface="游ゴシック"/>
                <a:ea typeface="游ゴシック"/>
                <a:cs typeface="游ゴシック"/>
              </a:rPr>
              <a:t>道に入らない</a:t>
            </a:r>
          </a:p>
        </p:txBody>
      </p:sp>
      <p:sp>
        <p:nvSpPr>
          <p:cNvPr id="10" name="Rounded Rectangle 9"/>
          <p:cNvSpPr/>
          <p:nvPr/>
        </p:nvSpPr>
        <p:spPr>
          <a:xfrm>
            <a:off x="4423833"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1" name="Oval 10"/>
          <p:cNvSpPr/>
          <p:nvPr/>
        </p:nvSpPr>
        <p:spPr>
          <a:xfrm>
            <a:off x="4652433" y="2171700"/>
            <a:ext cx="482600" cy="482600"/>
          </a:xfrm>
          <a:prstGeom prst="ellipse">
            <a:avLst/>
          </a:prstGeom>
          <a:solidFill>
            <a:srgbClr val="EE6C5C"/>
          </a:solidFill>
          <a:ln>
            <a:noFill/>
          </a:ln>
          <a:effectLst/>
        </p:spPr>
        <p:txBody>
          <a:bodyPr rtlCol="0" anchor="ctr"/>
          <a:lstStyle/>
          <a:p>
            <a:pPr algn="ctr"/>
          </a:p>
        </p:txBody>
      </p:sp>
      <p:sp>
        <p:nvSpPr>
          <p:cNvPr id="12" name="TextBox 11"/>
          <p:cNvSpPr txBox="1"/>
          <p:nvPr/>
        </p:nvSpPr>
        <p:spPr>
          <a:xfrm>
            <a:off x="4652433"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②</a:t>
            </a:r>
          </a:p>
        </p:txBody>
      </p:sp>
      <p:pic>
        <p:nvPicPr>
          <p:cNvPr id="13" name="Picture 12" descr="image.png"/>
          <p:cNvPicPr>
            <a:picLocks noChangeAspect="1"/>
          </p:cNvPicPr>
          <p:nvPr/>
        </p:nvPicPr>
        <p:blipFill>
          <a:blip r:embed="rId3"/>
          <a:stretch>
            <a:fillRect/>
          </a:stretch>
        </p:blipFill>
        <p:spPr>
          <a:xfrm>
            <a:off x="5562600" y="2857500"/>
            <a:ext cx="1066800" cy="1066800"/>
          </a:xfrm>
          <a:prstGeom prst="rect">
            <a:avLst/>
          </a:prstGeom>
        </p:spPr>
      </p:pic>
      <p:sp>
        <p:nvSpPr>
          <p:cNvPr id="14" name="TextBox 13"/>
          <p:cNvSpPr txBox="1"/>
          <p:nvPr/>
        </p:nvSpPr>
        <p:spPr>
          <a:xfrm>
            <a:off x="4525433"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車は捨てて、</a:t>
            </a:r>
          </a:p>
          <a:p>
            <a:pPr algn="ctr">
              <a:lnSpc>
                <a:spcPts val="3833"/>
              </a:lnSpc>
            </a:pPr>
            <a:r>
              <a:rPr sz="2700" b="1">
                <a:solidFill>
                  <a:srgbClr val="2B2B2B"/>
                </a:solidFill>
                <a:latin typeface="游ゴシック"/>
                <a:ea typeface="游ゴシック"/>
                <a:cs typeface="游ゴシック"/>
              </a:rPr>
              <a:t>人だけ出る</a:t>
            </a:r>
          </a:p>
        </p:txBody>
      </p:sp>
      <p:sp>
        <p:nvSpPr>
          <p:cNvPr id="15" name="Rounded Rectangle 14"/>
          <p:cNvSpPr/>
          <p:nvPr/>
        </p:nvSpPr>
        <p:spPr>
          <a:xfrm>
            <a:off x="8149167" y="1955800"/>
            <a:ext cx="3344333" cy="3429000"/>
          </a:xfrm>
          <a:prstGeom prst="roundRect">
            <a:avLst>
              <a:gd name="adj" fmla="val 4936"/>
            </a:avLst>
          </a:prstGeom>
          <a:solidFill>
            <a:srgbClr val="FFFFFF"/>
          </a:solidFill>
          <a:ln>
            <a:noFill/>
          </a:ln>
          <a:effectLst/>
        </p:spPr>
        <p:txBody>
          <a:bodyPr rtlCol="0" anchor="ctr"/>
          <a:lstStyle/>
          <a:p>
            <a:pPr algn="ctr"/>
          </a:p>
        </p:txBody>
      </p:sp>
      <p:sp>
        <p:nvSpPr>
          <p:cNvPr id="16" name="Oval 15"/>
          <p:cNvSpPr/>
          <p:nvPr/>
        </p:nvSpPr>
        <p:spPr>
          <a:xfrm>
            <a:off x="8377767" y="2171700"/>
            <a:ext cx="482600" cy="482600"/>
          </a:xfrm>
          <a:prstGeom prst="ellipse">
            <a:avLst/>
          </a:prstGeom>
          <a:solidFill>
            <a:srgbClr val="EE6C5C"/>
          </a:solidFill>
          <a:ln>
            <a:noFill/>
          </a:ln>
          <a:effectLst/>
        </p:spPr>
        <p:txBody>
          <a:bodyPr rtlCol="0" anchor="ctr"/>
          <a:lstStyle/>
          <a:p>
            <a:pPr algn="ctr"/>
          </a:p>
        </p:txBody>
      </p:sp>
      <p:sp>
        <p:nvSpPr>
          <p:cNvPr id="17" name="TextBox 16"/>
          <p:cNvSpPr txBox="1"/>
          <p:nvPr/>
        </p:nvSpPr>
        <p:spPr>
          <a:xfrm>
            <a:off x="8377767" y="2171700"/>
            <a:ext cx="482600" cy="482600"/>
          </a:xfrm>
          <a:prstGeom prst="rect">
            <a:avLst/>
          </a:prstGeom>
          <a:noFill/>
        </p:spPr>
        <p:txBody>
          <a:bodyPr wrap="none" lIns="0" rIns="0" tIns="0" bIns="0" anchor="ctr">
            <a:spAutoFit/>
          </a:bodyPr>
          <a:lstStyle/>
          <a:p>
            <a:pPr algn="ctr"/>
            <a:r>
              <a:rPr sz="2600" b="1">
                <a:solidFill>
                  <a:srgbClr val="FFFFFF"/>
                </a:solidFill>
                <a:latin typeface="游ゴシック"/>
                <a:ea typeface="游ゴシック"/>
                <a:cs typeface="游ゴシック"/>
              </a:rPr>
              <a:t>③</a:t>
            </a:r>
          </a:p>
        </p:txBody>
      </p:sp>
      <p:pic>
        <p:nvPicPr>
          <p:cNvPr id="18" name="Picture 17" descr="image.png"/>
          <p:cNvPicPr>
            <a:picLocks noChangeAspect="1"/>
          </p:cNvPicPr>
          <p:nvPr/>
        </p:nvPicPr>
        <p:blipFill>
          <a:blip r:embed="rId4"/>
          <a:stretch>
            <a:fillRect/>
          </a:stretch>
        </p:blipFill>
        <p:spPr>
          <a:xfrm>
            <a:off x="9287933" y="2857500"/>
            <a:ext cx="1066800" cy="1066800"/>
          </a:xfrm>
          <a:prstGeom prst="rect">
            <a:avLst/>
          </a:prstGeom>
        </p:spPr>
      </p:pic>
      <p:sp>
        <p:nvSpPr>
          <p:cNvPr id="19" name="TextBox 18"/>
          <p:cNvSpPr txBox="1"/>
          <p:nvPr/>
        </p:nvSpPr>
        <p:spPr>
          <a:xfrm>
            <a:off x="8250767" y="4156964"/>
            <a:ext cx="3141133" cy="973836"/>
          </a:xfrm>
          <a:prstGeom prst="rect">
            <a:avLst/>
          </a:prstGeom>
          <a:noFill/>
        </p:spPr>
        <p:txBody>
          <a:bodyPr wrap="none" lIns="0" rIns="0" tIns="0" bIns="0" anchor="ctr">
            <a:spAutoFit/>
          </a:bodyPr>
          <a:lstStyle/>
          <a:p>
            <a:pPr algn="ctr">
              <a:lnSpc>
                <a:spcPts val="3833"/>
              </a:lnSpc>
            </a:pPr>
            <a:r>
              <a:rPr sz="2700" b="1">
                <a:solidFill>
                  <a:srgbClr val="2B2B2B"/>
                </a:solidFill>
                <a:latin typeface="游ゴシック"/>
                <a:ea typeface="游ゴシック"/>
                <a:cs typeface="游ゴシック"/>
              </a:rPr>
              <a:t>地下は、合図が</a:t>
            </a:r>
          </a:p>
          <a:p>
            <a:pPr algn="ctr">
              <a:lnSpc>
                <a:spcPts val="3833"/>
              </a:lnSpc>
            </a:pPr>
            <a:r>
              <a:rPr sz="2700" b="1">
                <a:solidFill>
                  <a:srgbClr val="2B2B2B"/>
                </a:solidFill>
                <a:latin typeface="游ゴシック"/>
                <a:ea typeface="游ゴシック"/>
                <a:cs typeface="游ゴシック"/>
              </a:rPr>
              <a:t>来たら上がる</a:t>
            </a:r>
          </a:p>
        </p:txBody>
      </p:sp>
      <p:sp>
        <p:nvSpPr>
          <p:cNvPr id="20" name="TextBox 19"/>
          <p:cNvSpPr txBox="1"/>
          <p:nvPr/>
        </p:nvSpPr>
        <p:spPr>
          <a:xfrm>
            <a:off x="698500" y="5600700"/>
            <a:ext cx="10795000" cy="254000"/>
          </a:xfrm>
          <a:prstGeom prst="rect">
            <a:avLst/>
          </a:prstGeom>
          <a:noFill/>
        </p:spPr>
        <p:txBody>
          <a:bodyPr wrap="none" lIns="0" rIns="0" tIns="0" bIns="0" anchor="ctr">
            <a:spAutoFit/>
          </a:bodyPr>
          <a:lstStyle/>
          <a:p>
            <a:pPr algn="l"/>
            <a:r>
              <a:rPr sz="1800" b="0">
                <a:solidFill>
                  <a:srgbClr val="5F6B72"/>
                </a:solidFill>
                <a:latin typeface="游ゴシック"/>
                <a:ea typeface="游ゴシック"/>
                <a:cs typeface="游ゴシック"/>
              </a:rPr>
              <a:t>①入る前しか引き返せない／②水圧でドアが開かなくなる／③地下では雨が見えない</a:t>
            </a:r>
          </a:p>
        </p:txBody>
      </p:sp>
      <p:sp>
        <p:nvSpPr>
          <p:cNvPr id="21" name="TextBox 20"/>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0" y="0"/>
            <a:ext cx="12192000" cy="6858000"/>
          </a:xfrm>
          <a:prstGeom prst="rect">
            <a:avLst/>
          </a:prstGeom>
        </p:spPr>
      </p:pic>
      <p:sp>
        <p:nvSpPr>
          <p:cNvPr id="4" name="Rounded Rectangle 3"/>
          <p:cNvSpPr/>
          <p:nvPr/>
        </p:nvSpPr>
        <p:spPr>
          <a:xfrm>
            <a:off x="698500" y="2951988"/>
            <a:ext cx="9017000" cy="3144012"/>
          </a:xfrm>
          <a:prstGeom prst="roundRect">
            <a:avLst>
              <a:gd name="adj" fmla="val 4847"/>
            </a:avLst>
          </a:prstGeom>
          <a:solidFill>
            <a:srgbClr val="FFFBF5">
              <a:alpha val="94000"/>
            </a:srgbClr>
          </a:solidFill>
          <a:ln>
            <a:noFill/>
          </a:ln>
          <a:effectLst/>
        </p:spPr>
        <p:txBody>
          <a:bodyPr rtlCol="0" anchor="ctr"/>
          <a:lstStyle/>
          <a:p>
            <a:pPr algn="ctr"/>
          </a:p>
        </p:txBody>
      </p:sp>
      <p:sp>
        <p:nvSpPr>
          <p:cNvPr id="5" name="Rounded Rectangle 4"/>
          <p:cNvSpPr/>
          <p:nvPr/>
        </p:nvSpPr>
        <p:spPr>
          <a:xfrm>
            <a:off x="1054100" y="3307588"/>
            <a:ext cx="2857500" cy="495808"/>
          </a:xfrm>
          <a:prstGeom prst="roundRect">
            <a:avLst>
              <a:gd name="adj" fmla="val 28000"/>
            </a:avLst>
          </a:prstGeom>
          <a:solidFill>
            <a:srgbClr val="EE6C5C"/>
          </a:solidFill>
          <a:ln>
            <a:noFill/>
          </a:ln>
          <a:effectLst/>
        </p:spPr>
        <p:txBody>
          <a:bodyPr rtlCol="0" anchor="ctr"/>
          <a:lstStyle/>
          <a:p>
            <a:pPr algn="ctr"/>
          </a:p>
        </p:txBody>
      </p:sp>
      <p:sp>
        <p:nvSpPr>
          <p:cNvPr id="6" name="TextBox 5"/>
          <p:cNvSpPr txBox="1"/>
          <p:nvPr/>
        </p:nvSpPr>
        <p:spPr>
          <a:xfrm>
            <a:off x="1244600" y="3307588"/>
            <a:ext cx="2667000" cy="495808"/>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こんな日に起きます</a:t>
            </a:r>
          </a:p>
        </p:txBody>
      </p:sp>
      <p:sp>
        <p:nvSpPr>
          <p:cNvPr id="7" name="TextBox 6"/>
          <p:cNvSpPr txBox="1"/>
          <p:nvPr/>
        </p:nvSpPr>
        <p:spPr>
          <a:xfrm>
            <a:off x="1054100" y="4082796"/>
            <a:ext cx="8305800" cy="1157224"/>
          </a:xfrm>
          <a:prstGeom prst="rect">
            <a:avLst/>
          </a:prstGeom>
          <a:noFill/>
        </p:spPr>
        <p:txBody>
          <a:bodyPr wrap="none" lIns="0" rIns="0" tIns="0" bIns="0" anchor="ctr">
            <a:spAutoFit/>
          </a:bodyPr>
          <a:lstStyle/>
          <a:p>
            <a:pPr algn="l">
              <a:lnSpc>
                <a:spcPts val="4556"/>
              </a:lnSpc>
            </a:pPr>
            <a:r>
              <a:rPr sz="3400" b="1">
                <a:solidFill>
                  <a:srgbClr val="2B2B2B"/>
                </a:solidFill>
                <a:latin typeface="游ゴシック"/>
                <a:ea typeface="游ゴシック"/>
                <a:cs typeface="游ゴシック"/>
              </a:rPr>
              <a:t>夜9時の帰り道。</a:t>
            </a:r>
          </a:p>
          <a:p>
            <a:pPr algn="l">
              <a:lnSpc>
                <a:spcPts val="4556"/>
              </a:lnSpc>
            </a:pPr>
            <a:r>
              <a:rPr sz="3400" b="1">
                <a:solidFill>
                  <a:srgbClr val="2B2B2B"/>
                </a:solidFill>
                <a:latin typeface="游ゴシック"/>
                <a:ea typeface="游ゴシック"/>
                <a:cs typeface="游ゴシック"/>
              </a:rPr>
              <a:t>線路の下をくぐる道に、水がたまっている</a:t>
            </a:r>
          </a:p>
        </p:txBody>
      </p:sp>
      <p:sp>
        <p:nvSpPr>
          <p:cNvPr id="8" name="TextBox 7"/>
          <p:cNvSpPr txBox="1"/>
          <p:nvPr/>
        </p:nvSpPr>
        <p:spPr>
          <a:xfrm>
            <a:off x="1054100" y="5494020"/>
            <a:ext cx="8305800" cy="411480"/>
          </a:xfrm>
          <a:prstGeom prst="rect">
            <a:avLst/>
          </a:prstGeom>
          <a:noFill/>
        </p:spPr>
        <p:txBody>
          <a:bodyPr wrap="none" lIns="0" rIns="0" tIns="0" bIns="0" anchor="ctr">
            <a:spAutoFit/>
          </a:bodyPr>
          <a:lstStyle/>
          <a:p>
            <a:pPr algn="l">
              <a:lnSpc>
                <a:spcPts val="3240"/>
              </a:lnSpc>
            </a:pPr>
            <a:r>
              <a:rPr sz="2000" b="0">
                <a:solidFill>
                  <a:srgbClr val="5F6B72"/>
                </a:solidFill>
                <a:latin typeface="游ゴシック"/>
                <a:ea typeface="游ゴシック"/>
                <a:cs typeface="游ゴシック"/>
              </a:rPr>
              <a:t>夜の雨の中で、水たまりの深さは見えません</a:t>
            </a:r>
          </a:p>
        </p:txBody>
      </p:sp>
      <p:sp>
        <p:nvSpPr>
          <p:cNvPr id="9" name="Rounded Rectangle 8"/>
          <p:cNvSpPr/>
          <p:nvPr/>
        </p:nvSpPr>
        <p:spPr>
          <a:xfrm>
            <a:off x="9359900" y="6362700"/>
            <a:ext cx="2197100" cy="292100"/>
          </a:xfrm>
          <a:prstGeom prst="roundRect">
            <a:avLst>
              <a:gd name="adj" fmla="val 26086"/>
            </a:avLst>
          </a:prstGeom>
          <a:solidFill>
            <a:srgbClr val="FFFFFF">
              <a:alpha val="88000"/>
            </a:srgbClr>
          </a:solidFill>
          <a:ln>
            <a:noFill/>
          </a:ln>
          <a:effectLst/>
        </p:spPr>
        <p:txBody>
          <a:bodyPr rtlCol="0" anchor="ctr"/>
          <a:lstStyle/>
          <a:p>
            <a:pPr algn="ct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5F6B72"/>
                </a:solidFill>
                <a:latin typeface="游ゴシック"/>
                <a:ea typeface="游ゴシック"/>
                <a:cs typeface="游ゴシック"/>
              </a:rPr>
              <a:t>出典: 防災士・安心こちゃん</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1463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19558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① 水に入る前</a:t>
            </a:r>
          </a:p>
        </p:txBody>
      </p:sp>
      <p:sp>
        <p:nvSpPr>
          <p:cNvPr id="6" name="Oval 5"/>
          <p:cNvSpPr/>
          <p:nvPr/>
        </p:nvSpPr>
        <p:spPr>
          <a:xfrm>
            <a:off x="5969000" y="1192657"/>
            <a:ext cx="939800" cy="939800"/>
          </a:xfrm>
          <a:prstGeom prst="ellipse">
            <a:avLst/>
          </a:prstGeom>
          <a:solidFill>
            <a:srgbClr val="EE6C5C"/>
          </a:solidFill>
          <a:ln>
            <a:noFill/>
          </a:ln>
          <a:effectLst/>
        </p:spPr>
        <p:txBody>
          <a:bodyPr rtlCol="0" anchor="ctr"/>
          <a:lstStyle/>
          <a:p>
            <a:pPr algn="ctr"/>
          </a:p>
        </p:txBody>
      </p:sp>
      <p:sp>
        <p:nvSpPr>
          <p:cNvPr id="7" name="TextBox 6"/>
          <p:cNvSpPr txBox="1"/>
          <p:nvPr/>
        </p:nvSpPr>
        <p:spPr>
          <a:xfrm>
            <a:off x="5969000" y="1192657"/>
            <a:ext cx="939800" cy="939800"/>
          </a:xfrm>
          <a:prstGeom prst="rect">
            <a:avLst/>
          </a:prstGeom>
          <a:noFill/>
        </p:spPr>
        <p:txBody>
          <a:bodyPr wrap="none" lIns="0" rIns="0" tIns="0" bIns="0" anchor="ctr">
            <a:spAutoFit/>
          </a:bodyPr>
          <a:lstStyle/>
          <a:p>
            <a:pPr algn="ctr"/>
            <a:r>
              <a:rPr sz="4800" b="1">
                <a:solidFill>
                  <a:srgbClr val="FFFFFF"/>
                </a:solidFill>
                <a:latin typeface="游ゴシック"/>
                <a:ea typeface="游ゴシック"/>
                <a:cs typeface="游ゴシック"/>
              </a:rPr>
              <a:t>①</a:t>
            </a:r>
          </a:p>
        </p:txBody>
      </p:sp>
      <p:sp>
        <p:nvSpPr>
          <p:cNvPr id="8" name="TextBox 7"/>
          <p:cNvSpPr txBox="1"/>
          <p:nvPr/>
        </p:nvSpPr>
        <p:spPr>
          <a:xfrm>
            <a:off x="5969000" y="2411857"/>
            <a:ext cx="5524500" cy="1429512"/>
          </a:xfrm>
          <a:prstGeom prst="rect">
            <a:avLst/>
          </a:prstGeom>
          <a:noFill/>
        </p:spPr>
        <p:txBody>
          <a:bodyPr wrap="none" lIns="0" rIns="0" tIns="0" bIns="0" anchor="ctr">
            <a:spAutoFit/>
          </a:bodyPr>
          <a:lstStyle/>
          <a:p>
            <a:pPr algn="l">
              <a:lnSpc>
                <a:spcPts val="5628"/>
              </a:lnSpc>
            </a:pPr>
            <a:r>
              <a:rPr sz="4200" b="1">
                <a:solidFill>
                  <a:srgbClr val="2B2B2B"/>
                </a:solidFill>
                <a:latin typeface="游ゴシック"/>
                <a:ea typeface="游ゴシック"/>
                <a:cs typeface="游ゴシック"/>
              </a:rPr>
              <a:t>深さが分からない</a:t>
            </a:r>
          </a:p>
          <a:p>
            <a:pPr algn="l">
              <a:lnSpc>
                <a:spcPts val="5628"/>
              </a:lnSpc>
            </a:pPr>
            <a:r>
              <a:rPr sz="4200" b="1">
                <a:solidFill>
                  <a:srgbClr val="EE6C5C"/>
                </a:solidFill>
                <a:latin typeface="游ゴシック"/>
                <a:ea typeface="游ゴシック"/>
                <a:cs typeface="游ゴシック"/>
              </a:rPr>
              <a:t>道に、入らない</a:t>
            </a:r>
          </a:p>
        </p:txBody>
      </p:sp>
      <p:sp>
        <p:nvSpPr>
          <p:cNvPr id="9" name="TextBox 8"/>
          <p:cNvSpPr txBox="1"/>
          <p:nvPr/>
        </p:nvSpPr>
        <p:spPr>
          <a:xfrm>
            <a:off x="5969000" y="4171569"/>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浮いているごみ、先に止まっている車。</a:t>
            </a:r>
          </a:p>
          <a:p>
            <a:pPr algn="l">
              <a:lnSpc>
                <a:spcPts val="3154"/>
              </a:lnSpc>
            </a:pPr>
            <a:r>
              <a:rPr sz="1900" b="0">
                <a:solidFill>
                  <a:srgbClr val="5F6B72"/>
                </a:solidFill>
                <a:latin typeface="游ゴシック"/>
                <a:ea typeface="游ゴシック"/>
                <a:cs typeface="游ゴシック"/>
              </a:rPr>
              <a:t>白線やガードレールが見えないなら、</a:t>
            </a:r>
          </a:p>
          <a:p>
            <a:pPr algn="l">
              <a:lnSpc>
                <a:spcPts val="3154"/>
              </a:lnSpc>
            </a:pPr>
            <a:r>
              <a:rPr sz="1900" b="0">
                <a:solidFill>
                  <a:srgbClr val="5F6B72"/>
                </a:solidFill>
                <a:latin typeface="游ゴシック"/>
                <a:ea typeface="游ゴシック"/>
                <a:cs typeface="游ゴシック"/>
              </a:rPr>
              <a:t>深さは分かりません</a:t>
            </a:r>
          </a:p>
        </p:txBody>
      </p:sp>
      <p:sp>
        <p:nvSpPr>
          <p:cNvPr id="10" name="TextBox 9"/>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51879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49974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① 「うちはSUVだから」は通りません</a:t>
            </a:r>
          </a:p>
        </p:txBody>
      </p:sp>
      <p:sp>
        <p:nvSpPr>
          <p:cNvPr id="6" name="TextBox 5"/>
          <p:cNvSpPr txBox="1"/>
          <p:nvPr/>
        </p:nvSpPr>
        <p:spPr>
          <a:xfrm>
            <a:off x="5969000" y="1853311"/>
            <a:ext cx="5524500" cy="1327404"/>
          </a:xfrm>
          <a:prstGeom prst="rect">
            <a:avLst/>
          </a:prstGeom>
          <a:noFill/>
        </p:spPr>
        <p:txBody>
          <a:bodyPr wrap="none" lIns="0" rIns="0" tIns="0" bIns="0" anchor="ctr">
            <a:spAutoFit/>
          </a:bodyPr>
          <a:lstStyle/>
          <a:p>
            <a:pPr algn="l">
              <a:lnSpc>
                <a:spcPts val="3484"/>
              </a:lnSpc>
            </a:pPr>
            <a:r>
              <a:rPr sz="2600" b="1">
                <a:solidFill>
                  <a:srgbClr val="EE6C5C"/>
                </a:solidFill>
                <a:latin typeface="游ゴシック"/>
                <a:ea typeface="游ゴシック"/>
                <a:cs typeface="游ゴシック"/>
              </a:rPr>
              <a:t>水深60cm・時速10kmで31m。</a:t>
            </a:r>
          </a:p>
          <a:p>
            <a:pPr algn="l">
              <a:lnSpc>
                <a:spcPts val="3484"/>
              </a:lnSpc>
            </a:pPr>
            <a:r>
              <a:rPr sz="2600" b="1">
                <a:solidFill>
                  <a:srgbClr val="2B2B2B"/>
                </a:solidFill>
                <a:latin typeface="游ゴシック"/>
                <a:ea typeface="游ゴシック"/>
                <a:cs typeface="游ゴシック"/>
              </a:rPr>
              <a:t>時速30kmなら10mで</a:t>
            </a:r>
          </a:p>
          <a:p>
            <a:pPr algn="l">
              <a:lnSpc>
                <a:spcPts val="3484"/>
              </a:lnSpc>
            </a:pPr>
            <a:r>
              <a:rPr sz="2600" b="1">
                <a:solidFill>
                  <a:srgbClr val="2B2B2B"/>
                </a:solidFill>
                <a:latin typeface="游ゴシック"/>
                <a:ea typeface="游ゴシック"/>
                <a:cs typeface="游ゴシック"/>
              </a:rPr>
              <a:t>止まりました</a:t>
            </a:r>
          </a:p>
        </p:txBody>
      </p:sp>
      <p:sp>
        <p:nvSpPr>
          <p:cNvPr id="7" name="TextBox 6"/>
          <p:cNvSpPr txBox="1"/>
          <p:nvPr/>
        </p:nvSpPr>
        <p:spPr>
          <a:xfrm>
            <a:off x="5969000" y="3510915"/>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（水深60cmは、大人の太もものあたり）</a:t>
            </a:r>
          </a:p>
          <a:p>
            <a:pPr algn="l">
              <a:lnSpc>
                <a:spcPts val="3154"/>
              </a:lnSpc>
            </a:pPr>
            <a:r>
              <a:rPr sz="1900" b="0">
                <a:solidFill>
                  <a:srgbClr val="5F6B72"/>
                </a:solidFill>
                <a:latin typeface="游ゴシック"/>
                <a:ea typeface="游ゴシック"/>
                <a:cs typeface="游ゴシック"/>
              </a:rPr>
              <a:t>巻き上げた水が、</a:t>
            </a:r>
          </a:p>
          <a:p>
            <a:pPr algn="l">
              <a:lnSpc>
                <a:spcPts val="3154"/>
              </a:lnSpc>
            </a:pPr>
            <a:r>
              <a:rPr sz="1900" b="0">
                <a:solidFill>
                  <a:srgbClr val="5F6B72"/>
                </a:solidFill>
                <a:latin typeface="游ゴシック"/>
                <a:ea typeface="游ゴシック"/>
                <a:cs typeface="游ゴシック"/>
              </a:rPr>
              <a:t>エンジンの空気の入口に入ります</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JAF ユーザーテスト「冠水路走行テスト」2010年4月8日実施。2026年9月16日確認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14325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95275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② 止まった瞬間の3つ</a:t>
            </a:r>
          </a:p>
        </p:txBody>
      </p:sp>
      <p:sp>
        <p:nvSpPr>
          <p:cNvPr id="6" name="TextBox 5"/>
          <p:cNvSpPr txBox="1"/>
          <p:nvPr/>
        </p:nvSpPr>
        <p:spPr>
          <a:xfrm>
            <a:off x="5969000" y="1696212"/>
            <a:ext cx="5524500" cy="2042160"/>
          </a:xfrm>
          <a:prstGeom prst="rect">
            <a:avLst/>
          </a:prstGeom>
          <a:noFill/>
        </p:spPr>
        <p:txBody>
          <a:bodyPr wrap="none" lIns="0" rIns="0" tIns="0" bIns="0" anchor="ctr">
            <a:spAutoFit/>
          </a:bodyPr>
          <a:lstStyle/>
          <a:p>
            <a:pPr algn="l">
              <a:lnSpc>
                <a:spcPts val="5360"/>
              </a:lnSpc>
            </a:pPr>
            <a:r>
              <a:rPr sz="4000" b="1">
                <a:solidFill>
                  <a:srgbClr val="2B2B2B"/>
                </a:solidFill>
                <a:latin typeface="游ゴシック"/>
                <a:ea typeface="游ゴシック"/>
                <a:cs typeface="游ゴシック"/>
              </a:rPr>
              <a:t>①ベルトを外す</a:t>
            </a:r>
          </a:p>
          <a:p>
            <a:pPr algn="l">
              <a:lnSpc>
                <a:spcPts val="5360"/>
              </a:lnSpc>
            </a:pPr>
            <a:r>
              <a:rPr sz="4000" b="1">
                <a:solidFill>
                  <a:srgbClr val="EE6C5C"/>
                </a:solidFill>
                <a:latin typeface="游ゴシック"/>
                <a:ea typeface="游ゴシック"/>
                <a:cs typeface="游ゴシック"/>
              </a:rPr>
              <a:t>②窓を開ける</a:t>
            </a:r>
          </a:p>
          <a:p>
            <a:pPr algn="l">
              <a:lnSpc>
                <a:spcPts val="5360"/>
              </a:lnSpc>
            </a:pPr>
            <a:r>
              <a:rPr sz="4000" b="1">
                <a:solidFill>
                  <a:srgbClr val="2B2B2B"/>
                </a:solidFill>
                <a:latin typeface="游ゴシック"/>
                <a:ea typeface="游ゴシック"/>
                <a:cs typeface="游ゴシック"/>
              </a:rPr>
              <a:t>③降りる</a:t>
            </a:r>
          </a:p>
        </p:txBody>
      </p:sp>
      <p:sp>
        <p:nvSpPr>
          <p:cNvPr id="7" name="TextBox 6"/>
          <p:cNvSpPr txBox="1"/>
          <p:nvPr/>
        </p:nvSpPr>
        <p:spPr>
          <a:xfrm>
            <a:off x="5969000" y="4068572"/>
            <a:ext cx="5524500" cy="801116"/>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かけ直そうとしない。</a:t>
            </a:r>
          </a:p>
          <a:p>
            <a:pPr algn="l">
              <a:lnSpc>
                <a:spcPts val="3154"/>
              </a:lnSpc>
            </a:pPr>
            <a:r>
              <a:rPr sz="1900" b="0">
                <a:solidFill>
                  <a:srgbClr val="5F6B72"/>
                </a:solidFill>
                <a:latin typeface="游ゴシック"/>
                <a:ea typeface="游ゴシック"/>
                <a:cs typeface="游ゴシック"/>
              </a:rPr>
              <a:t>順番を変えない</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JAF「自動車が水没したときの対処と脱出方法とは？」／長野県警察。2026年9月16日確認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29464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7559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② 窓が先、ドアは後</a:t>
            </a:r>
          </a:p>
        </p:txBody>
      </p:sp>
      <p:sp>
        <p:nvSpPr>
          <p:cNvPr id="6" name="TextBox 5"/>
          <p:cNvSpPr txBox="1"/>
          <p:nvPr/>
        </p:nvSpPr>
        <p:spPr>
          <a:xfrm>
            <a:off x="5969000" y="1670050"/>
            <a:ext cx="5524500" cy="1293368"/>
          </a:xfrm>
          <a:prstGeom prst="rect">
            <a:avLst/>
          </a:prstGeom>
          <a:noFill/>
        </p:spPr>
        <p:txBody>
          <a:bodyPr wrap="none" lIns="0" rIns="0" tIns="0" bIns="0" anchor="ctr">
            <a:spAutoFit/>
          </a:bodyPr>
          <a:lstStyle/>
          <a:p>
            <a:pPr algn="l">
              <a:lnSpc>
                <a:spcPts val="5092"/>
              </a:lnSpc>
            </a:pPr>
            <a:r>
              <a:rPr sz="3800" b="1">
                <a:solidFill>
                  <a:srgbClr val="2B2B2B"/>
                </a:solidFill>
                <a:latin typeface="游ゴシック"/>
                <a:ea typeface="游ゴシック"/>
                <a:cs typeface="游ゴシック"/>
              </a:rPr>
              <a:t>パワーウインドウは、</a:t>
            </a:r>
          </a:p>
          <a:p>
            <a:pPr algn="l">
              <a:lnSpc>
                <a:spcPts val="5092"/>
              </a:lnSpc>
            </a:pPr>
            <a:r>
              <a:rPr sz="3800" b="1">
                <a:solidFill>
                  <a:srgbClr val="EE6C5C"/>
                </a:solidFill>
                <a:latin typeface="游ゴシック"/>
                <a:ea typeface="游ゴシック"/>
                <a:cs typeface="游ゴシック"/>
              </a:rPr>
              <a:t>水深1mで止まります</a:t>
            </a:r>
          </a:p>
        </p:txBody>
      </p:sp>
      <p:sp>
        <p:nvSpPr>
          <p:cNvPr id="7" name="TextBox 6"/>
          <p:cNvSpPr txBox="1"/>
          <p:nvPr/>
        </p:nvSpPr>
        <p:spPr>
          <a:xfrm>
            <a:off x="5969000" y="3293618"/>
            <a:ext cx="5524500" cy="1602232"/>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（1mは大人の腰より上。90cmは腰のあたり）</a:t>
            </a:r>
          </a:p>
          <a:p>
            <a:pPr algn="l">
              <a:lnSpc>
                <a:spcPts val="3154"/>
              </a:lnSpc>
            </a:pPr>
            <a:r>
              <a:rPr sz="1900" b="0">
                <a:solidFill>
                  <a:srgbClr val="5F6B72"/>
                </a:solidFill>
                <a:latin typeface="游ゴシック"/>
                <a:ea typeface="游ゴシック"/>
                <a:cs typeface="游ゴシック"/>
              </a:rPr>
              <a:t>水深90cmまでは動きました。</a:t>
            </a:r>
          </a:p>
          <a:p>
            <a:pPr algn="l">
              <a:lnSpc>
                <a:spcPts val="3154"/>
              </a:lnSpc>
            </a:pPr>
            <a:r>
              <a:rPr sz="1900" b="0">
                <a:solidFill>
                  <a:srgbClr val="5F6B72"/>
                </a:solidFill>
                <a:latin typeface="游ゴシック"/>
                <a:ea typeface="游ゴシック"/>
                <a:cs typeface="游ゴシック"/>
              </a:rPr>
              <a:t>上がってから開けようとしても、</a:t>
            </a:r>
          </a:p>
          <a:p>
            <a:pPr algn="l">
              <a:lnSpc>
                <a:spcPts val="3154"/>
              </a:lnSpc>
            </a:pPr>
            <a:r>
              <a:rPr sz="1900" b="0">
                <a:solidFill>
                  <a:srgbClr val="5F6B72"/>
                </a:solidFill>
                <a:latin typeface="游ゴシック"/>
                <a:ea typeface="游ゴシック"/>
                <a:cs typeface="游ゴシック"/>
              </a:rPr>
              <a:t>反応しません</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JAF「水没テスト」2010年4月8日実施（セダンの増水時）。2026年9月16日確認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pic>
        <p:nvPicPr>
          <p:cNvPr id="3" name="Picture 2" descr="image.png"/>
          <p:cNvPicPr>
            <a:picLocks noChangeAspect="1"/>
          </p:cNvPicPr>
          <p:nvPr/>
        </p:nvPicPr>
        <p:blipFill>
          <a:blip r:embed="rId2"/>
          <a:stretch>
            <a:fillRect/>
          </a:stretch>
        </p:blipFill>
        <p:spPr>
          <a:xfrm>
            <a:off x="393700" y="393700"/>
            <a:ext cx="5080000" cy="5715000"/>
          </a:xfrm>
          <a:prstGeom prst="rect">
            <a:avLst/>
          </a:prstGeom>
        </p:spPr>
      </p:pic>
      <p:sp>
        <p:nvSpPr>
          <p:cNvPr id="4" name="Rounded Rectangle 3"/>
          <p:cNvSpPr/>
          <p:nvPr/>
        </p:nvSpPr>
        <p:spPr>
          <a:xfrm>
            <a:off x="673100" y="5359400"/>
            <a:ext cx="3187700" cy="469900"/>
          </a:xfrm>
          <a:prstGeom prst="roundRect">
            <a:avLst>
              <a:gd name="adj" fmla="val 28000"/>
            </a:avLst>
          </a:prstGeom>
          <a:solidFill>
            <a:srgbClr val="EE6C5C"/>
          </a:solidFill>
          <a:ln>
            <a:noFill/>
          </a:ln>
          <a:effectLst/>
        </p:spPr>
        <p:txBody>
          <a:bodyPr rtlCol="0" anchor="ctr"/>
          <a:lstStyle/>
          <a:p>
            <a:pPr algn="ctr"/>
          </a:p>
        </p:txBody>
      </p:sp>
      <p:sp>
        <p:nvSpPr>
          <p:cNvPr id="5" name="TextBox 4"/>
          <p:cNvSpPr txBox="1"/>
          <p:nvPr/>
        </p:nvSpPr>
        <p:spPr>
          <a:xfrm>
            <a:off x="863600" y="5359400"/>
            <a:ext cx="2997200" cy="469900"/>
          </a:xfrm>
          <a:prstGeom prst="rect">
            <a:avLst/>
          </a:prstGeom>
          <a:noFill/>
        </p:spPr>
        <p:txBody>
          <a:bodyPr wrap="none" lIns="0" rIns="0" tIns="0" bIns="0" anchor="ctr">
            <a:spAutoFit/>
          </a:bodyPr>
          <a:lstStyle/>
          <a:p>
            <a:pPr algn="l"/>
            <a:r>
              <a:rPr sz="2100" b="1">
                <a:solidFill>
                  <a:srgbClr val="FFFFFF"/>
                </a:solidFill>
                <a:latin typeface="游ゴシック"/>
                <a:ea typeface="游ゴシック"/>
                <a:cs typeface="游ゴシック"/>
              </a:rPr>
              <a:t>② 60cmで、5倍の力</a:t>
            </a:r>
          </a:p>
        </p:txBody>
      </p:sp>
      <p:sp>
        <p:nvSpPr>
          <p:cNvPr id="6" name="TextBox 5"/>
          <p:cNvSpPr txBox="1"/>
          <p:nvPr/>
        </p:nvSpPr>
        <p:spPr>
          <a:xfrm>
            <a:off x="5969000" y="1700149"/>
            <a:ext cx="5524500" cy="1633728"/>
          </a:xfrm>
          <a:prstGeom prst="rect">
            <a:avLst/>
          </a:prstGeom>
          <a:noFill/>
        </p:spPr>
        <p:txBody>
          <a:bodyPr wrap="none" lIns="0" rIns="0" tIns="0" bIns="0" anchor="ctr">
            <a:spAutoFit/>
          </a:bodyPr>
          <a:lstStyle/>
          <a:p>
            <a:pPr algn="l">
              <a:lnSpc>
                <a:spcPts val="4288"/>
              </a:lnSpc>
            </a:pPr>
            <a:r>
              <a:rPr sz="3200" b="1">
                <a:solidFill>
                  <a:srgbClr val="2B2B2B"/>
                </a:solidFill>
                <a:latin typeface="游ゴシック"/>
                <a:ea typeface="游ゴシック"/>
                <a:cs typeface="游ゴシック"/>
              </a:rPr>
              <a:t>水深30cm＝すぐ開く /</a:t>
            </a:r>
          </a:p>
          <a:p>
            <a:pPr algn="l">
              <a:lnSpc>
                <a:spcPts val="4288"/>
              </a:lnSpc>
            </a:pPr>
            <a:r>
              <a:rPr sz="3200" b="1">
                <a:solidFill>
                  <a:srgbClr val="2B2B2B"/>
                </a:solidFill>
                <a:latin typeface="游ゴシック"/>
                <a:ea typeface="游ゴシック"/>
                <a:cs typeface="游ゴシック"/>
              </a:rPr>
              <a:t>60cm＝外から開けるのに</a:t>
            </a:r>
          </a:p>
          <a:p>
            <a:pPr algn="l">
              <a:lnSpc>
                <a:spcPts val="4288"/>
              </a:lnSpc>
            </a:pPr>
            <a:r>
              <a:rPr sz="3200" b="1">
                <a:solidFill>
                  <a:srgbClr val="EE6C5C"/>
                </a:solidFill>
                <a:latin typeface="游ゴシック"/>
                <a:ea typeface="游ゴシック"/>
                <a:cs typeface="游ゴシック"/>
              </a:rPr>
              <a:t>通常の5倍近い力</a:t>
            </a:r>
          </a:p>
        </p:txBody>
      </p:sp>
      <p:sp>
        <p:nvSpPr>
          <p:cNvPr id="7" name="TextBox 6"/>
          <p:cNvSpPr txBox="1"/>
          <p:nvPr/>
        </p:nvSpPr>
        <p:spPr>
          <a:xfrm>
            <a:off x="5969000" y="3664077"/>
            <a:ext cx="5524500" cy="1201674"/>
          </a:xfrm>
          <a:prstGeom prst="rect">
            <a:avLst/>
          </a:prstGeom>
          <a:noFill/>
        </p:spPr>
        <p:txBody>
          <a:bodyPr wrap="none" lIns="0" rIns="0" tIns="0" bIns="0" anchor="ctr">
            <a:spAutoFit/>
          </a:bodyPr>
          <a:lstStyle/>
          <a:p>
            <a:pPr algn="l">
              <a:lnSpc>
                <a:spcPts val="3154"/>
              </a:lnSpc>
            </a:pPr>
            <a:r>
              <a:rPr sz="1900" b="0">
                <a:solidFill>
                  <a:srgbClr val="5F6B72"/>
                </a:solidFill>
                <a:latin typeface="游ゴシック"/>
                <a:ea typeface="游ゴシック"/>
                <a:cs typeface="游ゴシック"/>
              </a:rPr>
              <a:t>（30cmはすねの真ん中、60cmは太もも）</a:t>
            </a:r>
          </a:p>
          <a:p>
            <a:pPr algn="l">
              <a:lnSpc>
                <a:spcPts val="3154"/>
              </a:lnSpc>
            </a:pPr>
            <a:r>
              <a:rPr sz="1900" b="0">
                <a:solidFill>
                  <a:srgbClr val="5F6B72"/>
                </a:solidFill>
                <a:latin typeface="游ゴシック"/>
                <a:ea typeface="游ゴシック"/>
                <a:cs typeface="游ゴシック"/>
              </a:rPr>
              <a:t>スライドドアは、外から</a:t>
            </a:r>
          </a:p>
          <a:p>
            <a:pPr algn="l">
              <a:lnSpc>
                <a:spcPts val="3154"/>
              </a:lnSpc>
            </a:pPr>
            <a:r>
              <a:rPr sz="1900" b="0">
                <a:solidFill>
                  <a:srgbClr val="5F6B72"/>
                </a:solidFill>
                <a:latin typeface="游ゴシック"/>
                <a:ea typeface="游ゴシック"/>
                <a:cs typeface="游ゴシック"/>
              </a:rPr>
              <a:t>男性の力でも開きませんでした</a:t>
            </a:r>
          </a:p>
        </p:txBody>
      </p:sp>
      <p:sp>
        <p:nvSpPr>
          <p:cNvPr id="8" name="TextBox 7"/>
          <p:cNvSpPr txBox="1"/>
          <p:nvPr/>
        </p:nvSpPr>
        <p:spPr>
          <a:xfrm>
            <a:off x="698500" y="6400800"/>
            <a:ext cx="84455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JAF「水深何cmまでドアは開くのか？」2014年6月3日実施。2026年9月16日確認</a:t>
            </a:r>
          </a:p>
        </p:txBody>
      </p:sp>
      <p:sp>
        <p:nvSpPr>
          <p:cNvPr id="9" name="TextBox 8"/>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Rectangle 1"/>
          <p:cNvSpPr/>
          <p:nvPr/>
        </p:nvSpPr>
        <p:spPr>
          <a:xfrm>
            <a:off x="0" y="0"/>
            <a:ext cx="12192000" cy="6858000"/>
          </a:xfrm>
          <a:prstGeom prst="rect">
            <a:avLst/>
          </a:prstGeom>
          <a:solidFill>
            <a:srgbClr val="FFFBF5"/>
          </a:solidFill>
          <a:ln>
            <a:noFill/>
          </a:ln>
          <a:effectLst/>
        </p:spPr>
        <p:txBody>
          <a:bodyPr rtlCol="0" anchor="ctr"/>
          <a:lstStyle/>
          <a:p>
            <a:pPr algn="ctr"/>
          </a:p>
        </p:txBody>
      </p:sp>
      <p:sp>
        <p:nvSpPr>
          <p:cNvPr id="3" name="Rounded Rectangle 2"/>
          <p:cNvSpPr/>
          <p:nvPr/>
        </p:nvSpPr>
        <p:spPr>
          <a:xfrm>
            <a:off x="698500" y="469900"/>
            <a:ext cx="9296400" cy="774700"/>
          </a:xfrm>
          <a:prstGeom prst="roundRect">
            <a:avLst>
              <a:gd name="adj" fmla="val 28000"/>
            </a:avLst>
          </a:prstGeom>
          <a:solidFill>
            <a:srgbClr val="EE6C5C"/>
          </a:solidFill>
          <a:ln>
            <a:noFill/>
          </a:ln>
          <a:effectLst/>
        </p:spPr>
        <p:txBody>
          <a:bodyPr rtlCol="0" anchor="ctr"/>
          <a:lstStyle/>
          <a:p>
            <a:pPr algn="ctr"/>
          </a:p>
        </p:txBody>
      </p:sp>
      <p:sp>
        <p:nvSpPr>
          <p:cNvPr id="4" name="TextBox 3"/>
          <p:cNvSpPr txBox="1"/>
          <p:nvPr/>
        </p:nvSpPr>
        <p:spPr>
          <a:xfrm>
            <a:off x="990600" y="469900"/>
            <a:ext cx="8902700" cy="774700"/>
          </a:xfrm>
          <a:prstGeom prst="rect">
            <a:avLst/>
          </a:prstGeom>
          <a:noFill/>
        </p:spPr>
        <p:txBody>
          <a:bodyPr wrap="none" lIns="0" rIns="0" tIns="0" bIns="0" anchor="ctr">
            <a:spAutoFit/>
          </a:bodyPr>
          <a:lstStyle/>
          <a:p>
            <a:pPr algn="l"/>
            <a:r>
              <a:rPr sz="4000" b="1">
                <a:solidFill>
                  <a:srgbClr val="FFFFFF"/>
                </a:solidFill>
                <a:latin typeface="游ゴシック"/>
                <a:ea typeface="游ゴシック"/>
                <a:cs typeface="游ゴシック"/>
              </a:rPr>
              <a:t>水害で亡くなった人は、どこにいたか</a:t>
            </a:r>
          </a:p>
        </p:txBody>
      </p:sp>
      <p:sp>
        <p:nvSpPr>
          <p:cNvPr id="5" name="TextBox 4"/>
          <p:cNvSpPr txBox="1"/>
          <p:nvPr/>
        </p:nvSpPr>
        <p:spPr>
          <a:xfrm>
            <a:off x="736600" y="1358900"/>
            <a:ext cx="10795000" cy="279400"/>
          </a:xfrm>
          <a:prstGeom prst="rect">
            <a:avLst/>
          </a:prstGeom>
          <a:noFill/>
        </p:spPr>
        <p:txBody>
          <a:bodyPr wrap="none" lIns="0" rIns="0" tIns="0" bIns="0" anchor="ctr">
            <a:spAutoFit/>
          </a:bodyPr>
          <a:lstStyle/>
          <a:p>
            <a:pPr algn="l"/>
            <a:r>
              <a:rPr sz="2000" b="0">
                <a:solidFill>
                  <a:srgbClr val="5F6B72"/>
                </a:solidFill>
                <a:latin typeface="游ゴシック"/>
                <a:ea typeface="游ゴシック"/>
                <a:cs typeface="游ゴシック"/>
              </a:rPr>
              <a:t>2019年 台風19号｜屋外で亡くなった50人のうち</a:t>
            </a:r>
          </a:p>
        </p:txBody>
      </p:sp>
      <p:sp>
        <p:nvSpPr>
          <p:cNvPr id="6" name="TextBox 5"/>
          <p:cNvSpPr txBox="1"/>
          <p:nvPr/>
        </p:nvSpPr>
        <p:spPr>
          <a:xfrm>
            <a:off x="762000" y="2095500"/>
            <a:ext cx="1778000" cy="609600"/>
          </a:xfrm>
          <a:prstGeom prst="rect">
            <a:avLst/>
          </a:prstGeom>
          <a:noFill/>
        </p:spPr>
        <p:txBody>
          <a:bodyPr wrap="none" lIns="0" rIns="0" tIns="0" bIns="0" anchor="ctr">
            <a:spAutoFit/>
          </a:bodyPr>
          <a:lstStyle/>
          <a:p>
            <a:pPr algn="r"/>
            <a:r>
              <a:rPr sz="1900" b="1">
                <a:solidFill>
                  <a:srgbClr val="2B2B2B"/>
                </a:solidFill>
                <a:latin typeface="游ゴシック"/>
                <a:ea typeface="游ゴシック"/>
                <a:cs typeface="游ゴシック"/>
              </a:rPr>
              <a:t>車で移動中</a:t>
            </a:r>
          </a:p>
        </p:txBody>
      </p:sp>
      <p:sp>
        <p:nvSpPr>
          <p:cNvPr id="7" name="Rounded Rectangle 6"/>
          <p:cNvSpPr/>
          <p:nvPr/>
        </p:nvSpPr>
        <p:spPr>
          <a:xfrm>
            <a:off x="2755900" y="2095500"/>
            <a:ext cx="3937000" cy="609600"/>
          </a:xfrm>
          <a:prstGeom prst="roundRect">
            <a:avLst>
              <a:gd name="adj" fmla="val 8333"/>
            </a:avLst>
          </a:prstGeom>
          <a:solidFill>
            <a:srgbClr val="EE6C5C"/>
          </a:solidFill>
          <a:ln>
            <a:noFill/>
          </a:ln>
          <a:effectLst/>
        </p:spPr>
        <p:txBody>
          <a:bodyPr rtlCol="0" anchor="ctr"/>
          <a:lstStyle/>
          <a:p>
            <a:pPr algn="ctr"/>
          </a:p>
        </p:txBody>
      </p:sp>
      <p:sp>
        <p:nvSpPr>
          <p:cNvPr id="8" name="TextBox 7"/>
          <p:cNvSpPr txBox="1"/>
          <p:nvPr/>
        </p:nvSpPr>
        <p:spPr>
          <a:xfrm>
            <a:off x="6819900" y="2095500"/>
            <a:ext cx="3810000" cy="609600"/>
          </a:xfrm>
          <a:prstGeom prst="rect">
            <a:avLst/>
          </a:prstGeom>
          <a:noFill/>
        </p:spPr>
        <p:txBody>
          <a:bodyPr wrap="none" lIns="0" rIns="0" tIns="0" bIns="0" anchor="ctr">
            <a:spAutoFit/>
          </a:bodyPr>
          <a:lstStyle/>
          <a:p>
            <a:pPr algn="l"/>
            <a:r>
              <a:rPr sz="1700" b="1">
                <a:solidFill>
                  <a:srgbClr val="EE6C5C"/>
                </a:solidFill>
                <a:latin typeface="游ゴシック"/>
                <a:ea typeface="游ゴシック"/>
                <a:cs typeface="游ゴシック"/>
              </a:rPr>
              <a:t>27名（54%）　うち85%が水害</a:t>
            </a:r>
          </a:p>
        </p:txBody>
      </p:sp>
      <p:sp>
        <p:nvSpPr>
          <p:cNvPr id="9" name="TextBox 8"/>
          <p:cNvSpPr txBox="1"/>
          <p:nvPr/>
        </p:nvSpPr>
        <p:spPr>
          <a:xfrm>
            <a:off x="762000" y="2857500"/>
            <a:ext cx="1778000" cy="609600"/>
          </a:xfrm>
          <a:prstGeom prst="rect">
            <a:avLst/>
          </a:prstGeom>
          <a:noFill/>
        </p:spPr>
        <p:txBody>
          <a:bodyPr wrap="none" lIns="0" rIns="0" tIns="0" bIns="0" anchor="ctr">
            <a:spAutoFit/>
          </a:bodyPr>
          <a:lstStyle/>
          <a:p>
            <a:pPr algn="r"/>
            <a:r>
              <a:rPr sz="1900" b="0">
                <a:solidFill>
                  <a:srgbClr val="5F6B72"/>
                </a:solidFill>
                <a:latin typeface="游ゴシック"/>
                <a:ea typeface="游ゴシック"/>
                <a:cs typeface="游ゴシック"/>
              </a:rPr>
              <a:t>徒歩など</a:t>
            </a:r>
          </a:p>
        </p:txBody>
      </p:sp>
      <p:sp>
        <p:nvSpPr>
          <p:cNvPr id="10" name="Rounded Rectangle 9"/>
          <p:cNvSpPr/>
          <p:nvPr/>
        </p:nvSpPr>
        <p:spPr>
          <a:xfrm>
            <a:off x="2755900" y="2857500"/>
            <a:ext cx="3353741" cy="609600"/>
          </a:xfrm>
          <a:prstGeom prst="roundRect">
            <a:avLst>
              <a:gd name="adj" fmla="val 8333"/>
            </a:avLst>
          </a:prstGeom>
          <a:solidFill>
            <a:srgbClr val="DFDAD3"/>
          </a:solidFill>
          <a:ln>
            <a:noFill/>
          </a:ln>
          <a:effectLst/>
        </p:spPr>
        <p:txBody>
          <a:bodyPr rtlCol="0" anchor="ctr"/>
          <a:lstStyle/>
          <a:p>
            <a:pPr algn="ctr"/>
          </a:p>
        </p:txBody>
      </p:sp>
      <p:sp>
        <p:nvSpPr>
          <p:cNvPr id="11" name="TextBox 10"/>
          <p:cNvSpPr txBox="1"/>
          <p:nvPr/>
        </p:nvSpPr>
        <p:spPr>
          <a:xfrm>
            <a:off x="6236641" y="2857500"/>
            <a:ext cx="3810000" cy="609600"/>
          </a:xfrm>
          <a:prstGeom prst="rect">
            <a:avLst/>
          </a:prstGeom>
          <a:noFill/>
        </p:spPr>
        <p:txBody>
          <a:bodyPr wrap="none" lIns="0" rIns="0" tIns="0" bIns="0" anchor="ctr">
            <a:spAutoFit/>
          </a:bodyPr>
          <a:lstStyle/>
          <a:p>
            <a:pPr algn="l"/>
            <a:r>
              <a:rPr sz="1700" b="0">
                <a:solidFill>
                  <a:srgbClr val="97908A"/>
                </a:solidFill>
                <a:latin typeface="游ゴシック"/>
                <a:ea typeface="游ゴシック"/>
                <a:cs typeface="游ゴシック"/>
              </a:rPr>
              <a:t>23名（46%）</a:t>
            </a:r>
          </a:p>
        </p:txBody>
      </p:sp>
      <p:sp>
        <p:nvSpPr>
          <p:cNvPr id="12" name="TextBox 11"/>
          <p:cNvSpPr txBox="1"/>
          <p:nvPr/>
        </p:nvSpPr>
        <p:spPr>
          <a:xfrm>
            <a:off x="698500" y="3810000"/>
            <a:ext cx="10795000" cy="561340"/>
          </a:xfrm>
          <a:prstGeom prst="rect">
            <a:avLst/>
          </a:prstGeom>
          <a:noFill/>
        </p:spPr>
        <p:txBody>
          <a:bodyPr wrap="none" lIns="0" rIns="0" tIns="0" bIns="0" anchor="ctr">
            <a:spAutoFit/>
          </a:bodyPr>
          <a:lstStyle/>
          <a:p>
            <a:pPr algn="l">
              <a:lnSpc>
                <a:spcPts val="4420"/>
              </a:lnSpc>
            </a:pPr>
            <a:r>
              <a:rPr sz="3400" b="1">
                <a:solidFill>
                  <a:srgbClr val="EE6C5C"/>
                </a:solidFill>
                <a:latin typeface="游ゴシック"/>
                <a:ea typeface="游ゴシック"/>
                <a:cs typeface="游ゴシック"/>
              </a:rPr>
              <a:t>「今のうちに車で」</a:t>
            </a:r>
            <a:r>
              <a:rPr sz="3400" b="1">
                <a:solidFill>
                  <a:srgbClr val="2B2B2B"/>
                </a:solidFill>
                <a:latin typeface="游ゴシック"/>
                <a:ea typeface="游ゴシック"/>
                <a:cs typeface="游ゴシック"/>
              </a:rPr>
              <a:t>が、いちばん危ない</a:t>
            </a:r>
          </a:p>
        </p:txBody>
      </p:sp>
      <p:sp>
        <p:nvSpPr>
          <p:cNvPr id="13" name="TextBox 12"/>
          <p:cNvSpPr txBox="1"/>
          <p:nvPr/>
        </p:nvSpPr>
        <p:spPr>
          <a:xfrm>
            <a:off x="698500" y="6134100"/>
            <a:ext cx="10795000" cy="215900"/>
          </a:xfrm>
          <a:prstGeom prst="rect">
            <a:avLst/>
          </a:prstGeom>
          <a:noFill/>
        </p:spPr>
        <p:txBody>
          <a:bodyPr wrap="none" lIns="0" rIns="0" tIns="0" bIns="0" anchor="ctr">
            <a:spAutoFit/>
          </a:bodyPr>
          <a:lstStyle/>
          <a:p>
            <a:pPr algn="l"/>
            <a:r>
              <a:rPr sz="1000" b="0">
                <a:solidFill>
                  <a:srgbClr val="97908A"/>
                </a:solidFill>
                <a:latin typeface="游ゴシック"/>
                <a:ea typeface="游ゴシック"/>
                <a:cs typeface="游ゴシック"/>
              </a:rPr>
              <a:t>出典: 内閣府「令和元年台風第19号等を踏まえた水害・土砂災害からの避難のあり方について（報告）」令和2年3月31日 p.10。2026年9月15日確認</a:t>
            </a:r>
          </a:p>
        </p:txBody>
      </p:sp>
      <p:sp>
        <p:nvSpPr>
          <p:cNvPr id="14" name="TextBox 13"/>
          <p:cNvSpPr txBox="1"/>
          <p:nvPr/>
        </p:nvSpPr>
        <p:spPr>
          <a:xfrm>
            <a:off x="7048500" y="6400800"/>
            <a:ext cx="4445000" cy="254000"/>
          </a:xfrm>
          <a:prstGeom prst="rect">
            <a:avLst/>
          </a:prstGeom>
          <a:noFill/>
        </p:spPr>
        <p:txBody>
          <a:bodyPr wrap="none" lIns="0" rIns="0" tIns="0" bIns="0" anchor="ctr">
            <a:spAutoFit/>
          </a:bodyPr>
          <a:lstStyle/>
          <a:p>
            <a:pPr algn="r"/>
            <a:r>
              <a:rPr sz="1200" b="0">
                <a:solidFill>
                  <a:srgbClr val="97908A"/>
                </a:solidFill>
                <a:latin typeface="游ゴシック"/>
                <a:ea typeface="游ゴシック"/>
                <a:cs typeface="游ゴシック"/>
              </a:rPr>
              <a:t>出典: 防災士・安心こちゃん</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