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type="screen16x9"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地震の火事は、揺れている間に出るとはかぎりません。停電が直った瞬間に出る火があります。今日は、その仕組みと、防ぐための一手、そして火事のあとに使える制度までをお話しします。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火が出た時の線引きは1つだけです。天井に火が届いたら、消そうとせずに逃げてください。それより下なら、消火器で消せます。消火器の使い方は3つの動作です。安全栓を引き抜く、ホースをはずして火元に向ける、レバーを強くにぎる。火の根元をねらって、手前からほうきで掃くように出します。1本が出る時間は十数秒から数十秒しかないので、無駄打ちしないで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火事で命を奪うのは、炎だけではありません。消防白書によると、建物火災で亡くなった1,199人のうち、422人、およそ3人に1人が一酸化炭素中毒か窒息です。煙は上に上がるので、低い所に空気が残ります。腰より低い姿勢で、口と鼻を覆って動いてください。ハンカチでも袖でも構いません。濡らすために時間を使わないでください。煙の中では数メートル先も見えません。だから、出口が1つしかない部屋を作らないで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落とし穴を3つ。地震で道路が壊れると、消防車が現場まで来られません。風が強い日は、風下へ一気に広がります。そして木造の建物が密集している地域では、自分の家が無事でも、隣から火が来ます。逃げる先は、市区町村が決めた避難場所です。原則は徒歩です。自分の家の予防だけでは、足りないことがあ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こまでを1枚にまとめました。揺れている間は動かない。歩くほうが、落ちてくる物に当たるからです。収まったら火を確かめる。家を出る時はブレーカー。戻った時はプラグを抜いてから入れる。火が出たら、天井が線引き。写真に撮っておいてもらって大丈夫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こからは、火事のあとの話です。片づける前に、写真を撮ってください。被害の全体が分かる引きの1枚と、壊れた場所の寄りの数枚。スマホでその日のうちに撮ります。あとの手続きで、被害を証明する書類が要るからです。火事の罹災証明は消防署、風水害と地震の罹災証明は市役所。窓口が2つに分かれてい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災害の支援金は最大300万円、という話は有名ですが、家1軒の火事で動くのは国の制度ではなく、市区町村の災害見舞金です。額は数万円が中心で、同じ全焼でも住む場所で違います。そして、地震は対象外という自治体もあります。多くは申請しないと出ません。生活を立て直すお金ではありませんが、いちばん早く届くお金です。ここで、保険の話を1つだけ。地震が原因の火事は、火災保険では出ません。地震・噴火・津波が原因の火災は、火災保険の補償の外だからです。備えるには、火災保険に付帯する地震保険を契約します。地震保険は、単独では入れません。保険証券に地震保険が付いているかを、今日のうちに確かめ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まずはひとつだけ。今日、家族で分電盤、ブレーカーの箱を見に行ってください。全員が場所を言えるか。手が届くか。前に物が積んであって開けられない家もあります。1分で終わります。家を出る時にブレーカーを落とせるのは、場所を知っている人だけ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（読み上げなし。出典と使用条件の1枚です。質疑の間は、この1枚を映したままにしてください）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先に結論です。3つあります。火を確かめるのは、揺れが収まってから。揺れている最中にコンロまで歩くほうが危険だからです。家を離れる時は、ブレーカーを落とす。地震の火事でいちばん多い原因が、電気だからです。天井に火が届いたら、消さずに逃げる。消火器で消せるのは、天井に届くまでだからです。この3つを覚えて帰ってもらえれば、今日の講座は成功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2024年1月1日、能登半島地震のあと、輪島の朝市で大きな火事が起きました。焼失面積はおよそ4万9千平方メートル。東京ドーム1個分ほどの広さです。焼損した建物はおよそ240棟です。木造の建物が密集していて、道路が壊れて消防車が現場に近づけない。断水で消火栓が使えず、建物の倒壊で使えない防火水槽もありました。風もありました。地震の火事は、地震そのものとは別の顔をしてい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地震のあとの火事は、大きく3つの原因から起きます。電気、ガス、暖房器具です。今日は、家庭で手が打てる3つに絞ってお話しします。このうち、いちばん多いのが電気です。地震で家具や家電が倒れ、電気のコードが傷つく。そこへ電気が戻った時に火が出ます。これを通電火災といい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通電火災のこわさは、誰もいない家で火が出ることです。地震で停電する。家族は避難所へ行く。早ければ数十分で試送電が行われ、電気が戻ります。倒れた家電や、家具の下敷きになったコード、つけっぱなしだった暖房器具に、そのまま電気が流れます。避難した先から、自分の家の火事を止めることはできません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数字を1つ見ます。阪神・淡路大震災で起きた火事は285件。そのうち146件は原因が分かっていません。原因が分かった139件を調べると、電気に関係する物が85件で、およそ6割でした。コンセント、コード、家電。どれも、電気を止めれば火が出ません。だから、家を離れる時にブレーカーを落とす、というたった一手が効き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防ぐ方法は単純です。家を離れる時に、分電盤のいちばん大きいスイッチを落としてから出る。これだけです。そして戻ってきた時は、ブレーカーを入れる前に、アイロンやヒーターなど熱の出る家電のプラグを抜いて回ります。停電の前に使っていた物が、そのままになっていることがあります。壁の中の配線や、家電の内部の傷みは、外から見ても分かりません。入れたあとも、しばらく様子を見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あわてて家を出て、ブレーカーを忘れることもあります。そのために、揺れを感知して自動で電気を止める感震ブレーカーという道具があります。分電盤に付ける物からコンセントに差す物、おもりで落とす簡易な物まで4つの種類があります。取り付けに補助を出している自治体があるので、お住まいの市区町村で確かめてみ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料理の途中で大きく揺れたら、火を消しに行かないでください。揺れている最中にコンロまで歩くほうが危険です。最近のコンロには、震度4くらいの揺れで自動的に火を消す機能が付いている物があります。さらに、家のガスメーターは震度5相当以上の揺れでガスそのものを止めます。台所は、包丁や食器が飛ぶ部屋でもあります。まず頭を守って、火は揺れが収まってから確かめてください。見るのは、火が消えているかと、ガスの臭いです。臭う時は、メーターを触らずにガス会社へ連絡し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notesSlide" Target="../notesSlides/notesSlide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143000" y="1839722"/>
            <a:ext cx="9906000" cy="2924556"/>
          </a:xfrm>
          <a:prstGeom prst="roundRect">
            <a:avLst>
              <a:gd name="adj" fmla="val 5645"/>
            </a:avLst>
          </a:prstGeom>
          <a:solidFill>
            <a:srgbClr val="FFFBF5">
              <a:alpha val="93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143000" y="2233422"/>
            <a:ext cx="9906000" cy="15656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6164"/>
              </a:lnSpc>
            </a:pPr>
            <a:r>
              <a:rPr sz="4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地震のあとの、火事</a:t>
            </a:r>
          </a:p>
          <a:p>
            <a:pPr algn="ctr">
              <a:lnSpc>
                <a:spcPts val="6164"/>
              </a:lnSpc>
            </a:pPr>
            <a:r>
              <a:rPr sz="4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通電火災と、そのあとの手続き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4091178"/>
            <a:ext cx="9906000" cy="406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火が出る前と、出たあと｜30分講座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52095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33045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線引きは1つだけ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2270887"/>
            <a:ext cx="5524500" cy="129336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092"/>
              </a:lnSpc>
            </a:pPr>
            <a:r>
              <a:rPr sz="3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天井に火が届いたら、</a:t>
            </a:r>
          </a:p>
          <a:p>
            <a:pPr algn="l">
              <a:lnSpc>
                <a:spcPts val="5092"/>
              </a:lnSpc>
            </a:pPr>
            <a:r>
              <a:rPr sz="3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消さずに逃げる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894455"/>
            <a:ext cx="5524500" cy="40055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それより下なら、消火器で消せます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総務省消防庁「消火器の正しい使い方」。2026年9月15日確認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2571496"/>
            <a:ext cx="8445500" cy="3524504"/>
          </a:xfrm>
          <a:prstGeom prst="roundRect">
            <a:avLst>
              <a:gd name="adj" fmla="val 4324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2927096"/>
            <a:ext cx="20574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2927096"/>
            <a:ext cx="18669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煙から逃げる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3702304"/>
            <a:ext cx="7734300" cy="7147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姿勢を低く。口と鼻を覆う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4671060"/>
            <a:ext cx="7734300" cy="12344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煙は上に上がります。腰より低い高さで動きます。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建物火災で亡くなった1,199人のうち、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一酸化炭素中毒・窒息は422人（35.2%）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4200" y="6362700"/>
            <a:ext cx="55372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0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総務省消防庁『令和7年版 消防白書』（令和6年中の建物火災）。2026年9月15日確認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2692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2298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落とし穴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67" y="2171700"/>
            <a:ext cx="1066800" cy="106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0100" y="4156964"/>
            <a:ext cx="3141133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消防車が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来られない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23833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171700"/>
            <a:ext cx="1066800" cy="1066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25433" y="4156964"/>
            <a:ext cx="3141133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風で、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風下へ広がる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49167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933" y="2171700"/>
            <a:ext cx="1066800" cy="1066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50767" y="4156964"/>
            <a:ext cx="3141133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木造が密集して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いると、隣から来る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8500" y="5600700"/>
            <a:ext cx="1079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自分の家の予防だけでは、足りないことがあります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7264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6870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火事は、時間の順番で見ます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800" y="2990850"/>
            <a:ext cx="8534400" cy="50800"/>
          </a:xfrm>
          <a:prstGeom prst="rect">
            <a:avLst/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3525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525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3771900"/>
            <a:ext cx="584200" cy="584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揺れている間＝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動かない</a:t>
            </a:r>
          </a:p>
        </p:txBody>
      </p:sp>
      <p:sp>
        <p:nvSpPr>
          <p:cNvPr id="10" name="Oval 9"/>
          <p:cNvSpPr/>
          <p:nvPr/>
        </p:nvSpPr>
        <p:spPr>
          <a:xfrm>
            <a:off x="34861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861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0" y="3771900"/>
            <a:ext cx="584200" cy="584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956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収まったら＝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火を確かめる</a:t>
            </a:r>
          </a:p>
        </p:txBody>
      </p:sp>
      <p:sp>
        <p:nvSpPr>
          <p:cNvPr id="14" name="Oval 13"/>
          <p:cNvSpPr/>
          <p:nvPr/>
        </p:nvSpPr>
        <p:spPr>
          <a:xfrm>
            <a:off x="56197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6197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900" y="3771900"/>
            <a:ext cx="584200" cy="584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292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家を出る時＝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ブレーカー</a:t>
            </a:r>
          </a:p>
        </p:txBody>
      </p:sp>
      <p:sp>
        <p:nvSpPr>
          <p:cNvPr id="18" name="Oval 17"/>
          <p:cNvSpPr/>
          <p:nvPr/>
        </p:nvSpPr>
        <p:spPr>
          <a:xfrm>
            <a:off x="77533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533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④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0" y="3771900"/>
            <a:ext cx="584200" cy="5842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1628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戻った時＝プラグを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抜いてから入れる</a:t>
            </a:r>
          </a:p>
        </p:txBody>
      </p:sp>
      <p:sp>
        <p:nvSpPr>
          <p:cNvPr id="22" name="Oval 21"/>
          <p:cNvSpPr/>
          <p:nvPr/>
        </p:nvSpPr>
        <p:spPr>
          <a:xfrm>
            <a:off x="98869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8869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⑤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100" y="3771900"/>
            <a:ext cx="584200" cy="584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2964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火が出たら＝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天井が線引き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8500" y="6400800"/>
            <a:ext cx="4826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どこで自分が動くかが決まります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146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1955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火事のあと 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696212"/>
            <a:ext cx="5524500" cy="20421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写真を撮る →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片づける →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申請する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4068572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火事の罹災証明は消防署。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風水害と地震は市役所です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387985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348615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火事のあと 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6600" y="1358900"/>
            <a:ext cx="10795000" cy="279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同じ全焼でも、住む場所で額が違います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905000"/>
            <a:ext cx="1905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名古屋市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882900" y="1905000"/>
            <a:ext cx="4826000" cy="457200"/>
          </a:xfrm>
          <a:prstGeom prst="roundRect">
            <a:avLst>
              <a:gd name="adj" fmla="val 11111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835900" y="1905000"/>
            <a:ext cx="3556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9万円（2人以上の世帯）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2514600"/>
            <a:ext cx="1905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福岡市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882900" y="2514600"/>
            <a:ext cx="3217333" cy="457200"/>
          </a:xfrm>
          <a:prstGeom prst="roundRect">
            <a:avLst>
              <a:gd name="adj" fmla="val 1111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227233" y="2514600"/>
            <a:ext cx="3556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6万円（2人以上の世帯）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3124200"/>
            <a:ext cx="1905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世田谷区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882900" y="3124200"/>
            <a:ext cx="3217333" cy="457200"/>
          </a:xfrm>
          <a:prstGeom prst="roundRect">
            <a:avLst>
              <a:gd name="adj" fmla="val 1111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227233" y="3124200"/>
            <a:ext cx="3556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6万円（複数世帯）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3733800"/>
            <a:ext cx="1905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綾川町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882900" y="3733800"/>
            <a:ext cx="1072444" cy="457200"/>
          </a:xfrm>
          <a:prstGeom prst="roundRect">
            <a:avLst>
              <a:gd name="adj" fmla="val 1111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082344" y="3733800"/>
            <a:ext cx="3556000" cy="4572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2万円（半焼・半壊以上）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8500" y="4533900"/>
            <a:ext cx="10795000" cy="5613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420"/>
              </a:lnSpc>
            </a:pPr>
            <a:r>
              <a:rPr sz="3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申請しないと出ない</a:t>
            </a:r>
            <a:r>
              <a:rPr sz="3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自治体がほとんどです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8500" y="6134100"/>
            <a:ext cx="107950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名古屋市・福岡市・世田谷区・綾川町の公式ページ（全焼・全壊の見舞金）。世田谷区は地震による災害を除く。2026年9月15日確認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3462528"/>
            <a:ext cx="8191500" cy="2633472"/>
          </a:xfrm>
          <a:prstGeom prst="roundRect">
            <a:avLst>
              <a:gd name="adj" fmla="val 5787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3818128"/>
            <a:ext cx="23241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3818128"/>
            <a:ext cx="21336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今日できること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4593336"/>
            <a:ext cx="7480300" cy="64668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092"/>
              </a:lnSpc>
            </a:pPr>
            <a:r>
              <a:rPr sz="3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分電盤の場所を、家族で見に行く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5494020"/>
            <a:ext cx="7480300" cy="41148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全員が場所を言えて、手が届くか。1分で終わります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6248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5854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出典・この資料について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8500" y="1587500"/>
            <a:ext cx="8712200" cy="279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この資料の数字と記述の出典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500" y="1955800"/>
            <a:ext cx="8712200" cy="211455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・内閣府『大規模地震時の電気火災抑制策の方向性について（報告）』平成30年3月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・総務省消防庁『令和6年版／令和7年版 消防白書』『輪島市河井町の火災 報告書』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・総務省消防庁「消火器の正しい使い方」「感震ブレーカーの効果と種類」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・消防研究センター「除煙効果に係わる実験」「天ぷら油火災」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・財務省「地震保険制度の概要」／内閣府『被災者生活再建支援制度の概要』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　ほかの資料・URL・確認日（2026年9月15日・16日）は講師用ノートにあります。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772650" y="1504950"/>
            <a:ext cx="1803400" cy="1803400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0" y="1587500"/>
            <a:ext cx="1638300" cy="1638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3700" y="3378200"/>
            <a:ext cx="27813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13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annsinnkotyann.com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98500" y="4038600"/>
            <a:ext cx="10795000" cy="2184400"/>
          </a:xfrm>
          <a:prstGeom prst="roundRect">
            <a:avLst>
              <a:gd name="adj" fmla="val 52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7900" y="4203700"/>
            <a:ext cx="3810000" cy="228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5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使用条件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7900" y="4559300"/>
            <a:ext cx="10236200" cy="131572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出典「防災士・安心こちゃん（annsinnkotyann.com）」を書いていただければ、切っても足しても、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自分の言葉に直しても使えます。講座・研修・授業・社内教育・自治会の勉強会、すべて可。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丸ごと売り物の教材に入れること、他のサイトで再配布することはご遠慮ください。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数字は資料内の出典の日付時点の物です。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2692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2298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先に結論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27100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27100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67" y="2857500"/>
            <a:ext cx="1066800" cy="1066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0100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火を確かめるのは、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揺れが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収まってから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23833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652433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52433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857500"/>
            <a:ext cx="1066800" cy="1066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25433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家を離れる時は、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ブレーカーを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落とす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49167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377767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77767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933" y="2857500"/>
            <a:ext cx="1066800" cy="10668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250767" y="3670046"/>
            <a:ext cx="3141133" cy="146075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天井に火が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届いたら、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消さずに逃げる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1754632"/>
            <a:ext cx="8445500" cy="4341368"/>
          </a:xfrm>
          <a:prstGeom prst="roundRect">
            <a:avLst>
              <a:gd name="adj" fmla="val 3510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2110232"/>
            <a:ext cx="31242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2110232"/>
            <a:ext cx="29337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こんな日に起きました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2885440"/>
            <a:ext cx="7734300" cy="153162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2024年1月1日、夕方。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地震のあと、火が出て、</a:t>
            </a:r>
          </a:p>
          <a:p>
            <a:pPr algn="l">
              <a:lnSpc>
                <a:spcPts val="4020"/>
              </a:lnSpc>
            </a:pPr>
            <a:r>
              <a:rPr sz="3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消防車は道路の先から進めなかった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4671060"/>
            <a:ext cx="7734300" cy="12344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能登半島地震のあと、輪島の朝市で大きな火事が起きました。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焼失面積 約4万9千平方メートル（東京ドーム1個分ほど）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焼損棟数 約240棟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4200" y="6362700"/>
            <a:ext cx="47752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0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総務省消防庁『令和6年版 消防白書』トピックス3。2026年9月15日確認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509905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470535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原因は、大きく3つ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8500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67" y="2171700"/>
            <a:ext cx="1066800" cy="106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0100" y="4156964"/>
            <a:ext cx="3141133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電気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（通電火災）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23833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171700"/>
            <a:ext cx="1066800" cy="1066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25433" y="4643882"/>
            <a:ext cx="3141133" cy="48691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ガス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49167" y="1955800"/>
            <a:ext cx="3344333" cy="3429000"/>
          </a:xfrm>
          <a:prstGeom prst="roundRect">
            <a:avLst>
              <a:gd name="adj" fmla="val 4936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933" y="2171700"/>
            <a:ext cx="1066800" cy="1066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50767" y="4643882"/>
            <a:ext cx="3141133" cy="48691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暖房器具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8500" y="5600700"/>
            <a:ext cx="1079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いちばん多いのは、電気です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0574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18669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通電火災とは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802257"/>
            <a:ext cx="5524500" cy="142951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火が出るのは、</a:t>
            </a:r>
          </a:p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電気が戻った瞬間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561969"/>
            <a:ext cx="5524500" cy="120167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倒れた家電、傷んだコード、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つけっぱなしの暖房。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誰もいない家で火が出ます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8280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7886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地震の火事は、何から出ているか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7018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電気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771900" y="1701800"/>
            <a:ext cx="4572000" cy="292100"/>
          </a:xfrm>
          <a:prstGeom prst="roundRect">
            <a:avLst>
              <a:gd name="adj" fmla="val 17391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70900" y="17018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85件（約6割）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21082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ガス・油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771900" y="2108200"/>
            <a:ext cx="1290918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189818" y="21082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24件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25146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タバコ・マッチ等の火種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71900" y="2514600"/>
            <a:ext cx="645459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44359" y="25146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12件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29210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自然発火・再燃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771900" y="2921000"/>
            <a:ext cx="537882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436782" y="29210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10件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2000" y="33274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まき・炭・石炭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71900" y="3327400"/>
            <a:ext cx="268941" cy="292100"/>
          </a:xfrm>
          <a:prstGeom prst="roundRect">
            <a:avLst>
              <a:gd name="adj" fmla="val 18888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167841" y="33274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5件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2000" y="37338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高温の固体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771900" y="3733800"/>
            <a:ext cx="107576" cy="292100"/>
          </a:xfrm>
          <a:prstGeom prst="roundRect">
            <a:avLst>
              <a:gd name="adj" fmla="val 47222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006476" y="37338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2件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2000" y="4140200"/>
            <a:ext cx="2794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その他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771900" y="4140200"/>
            <a:ext cx="63500" cy="292100"/>
          </a:xfrm>
          <a:prstGeom prst="roundRect">
            <a:avLst>
              <a:gd name="adj" fmla="val 50000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962400" y="4140200"/>
            <a:ext cx="3556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1件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8500" y="4737100"/>
            <a:ext cx="10795000" cy="5613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420"/>
              </a:lnSpc>
            </a:pPr>
            <a:r>
              <a:rPr sz="3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だから、</a:t>
            </a:r>
            <a:r>
              <a:rPr sz="3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ブレーカーの一手</a:t>
            </a:r>
            <a:r>
              <a:rPr sz="3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が効きます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8500" y="6134100"/>
            <a:ext cx="107950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内閣府『大規模地震時の電気火災抑制策の方向性について（報告）』平成30年3月。阪神・淡路大震災の出火285件中、原因が判明した139件の内訳。2026年9月15日確認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8575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6670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家を離れる時の一手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696212"/>
            <a:ext cx="5524500" cy="20421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ブレーカーを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落としてから、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家を出る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4068572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戻って電気を入れる前に、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熱の出る家電のプラグを抜いて回る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33909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32004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思い出せない時のために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2329942"/>
            <a:ext cx="5524500" cy="81686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432"/>
              </a:lnSpc>
            </a:pPr>
            <a:r>
              <a:rPr sz="4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感震ブレーカー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477006"/>
            <a:ext cx="5524500" cy="75895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988"/>
              </a:lnSpc>
            </a:pPr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大きな揺れを感知して、自動で電気を止めます。</a:t>
            </a:r>
          </a:p>
          <a:p>
            <a:pPr algn="l">
              <a:lnSpc>
                <a:spcPts val="2988"/>
              </a:lnSpc>
            </a:pPr>
            <a:r>
              <a:rPr sz="18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取り付けの補助がある自治体があります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総務省消防庁「感震ブレーカーの効果と種類」（4種類・分電盤タイプは3分程度の待機時間）。2026年9月15日確認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5715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359400"/>
            <a:ext cx="25908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359400"/>
            <a:ext cx="24003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料理中に揺れたら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2222881"/>
            <a:ext cx="5524500" cy="7147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火を消しに行かない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267837"/>
            <a:ext cx="5524500" cy="107518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コンロは震度約4以上で自動消火する機種があり、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ガスメーターは震度5相当以上で遮断します。</a:t>
            </a:r>
          </a:p>
          <a:p>
            <a:pPr algn="l">
              <a:lnSpc>
                <a:spcPts val="2822"/>
              </a:lnSpc>
            </a:pPr>
            <a:r>
              <a:rPr sz="17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確かめるのは収まってから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8500" y="6400800"/>
            <a:ext cx="84455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大阪ガス／リンナイ（感震停止）・日本ガス協会（マイコンメーター）。2026年9月15日確認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