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type="screen16x9"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避難所の調査では、数がいちばん多い不満は生活空間の広さでした。ところが、ストレスとの結びつきが強かったのは、音とプライバシーです。どちらも、人との距離の話です。今日は、避難所でいちばん多い2つの困りごと、物を分けてと言われた時と、眠れない夜の話をし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いちばん効いて、いちばんお金がかからない方法です。眠ることを優先するなら、端の壁際を選びます。片側が壁になるだけで、人の往来が半分になります。避けたいのは出入口のそばとトイレのそば。どちらも夜通し人が通ります。窓際は換気がいい代わりに、朝いちばんに明るくな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耳栓は、避難所の夜にいちばん効く道具です。ただ、そのまま使ってはいけません。遮音性の高い耳栓は、いびきと一緒に、非常放送や避難の呼びかけも遠ざけます。夜中に建物を出なければならないことは、実際に起こります。だから、家族と『何かあったら起こしてね』と約束しておく。ひとりの時は片耳だけにする。このどちらかを必ずセットにし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消したばかりの時間は、トイレに立つ人や、荷物を整える人がいます。ここで眠ろうとすると、音の多い時間に目を閉じることになります。消灯から30分は、目を閉じて横になっているだけで十分です。30分は目安です。時計で計るというより、消したばかりの時間はあきらめる、という意味です。国の睡眠ガイドにも、必要な時間以上に床の上で過ごすと、眠りの質が下がると書いてあります。眠らなきゃ、と思うほど眠れなくなるので、そこは手放し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3つやっても眠れない夜が続くなら、そこではじめて相談します。ただし、本人には言いません。伝える相手は、避難所の運営をしている方です。理由は2つ。当人どうしのやりとりにすると、関係がそのまま残ること。そして、同じことで困っている人がほかにもいることです。言い方は、相手を変える依頼ではなく、自分が動く依頼にし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立場が逆のこともあります。いびきは体質と疲れで出るので、責める話ではありません。ただ、寝る前に隣の方へ、いびきがうるさかったら起こしてくださいね、と伝えておく。それだけで、相手は我慢する側から、言っていい側になります。小さいお子さんがいる場合も同じです。あとから謝るより、先に伝えておくほうが、こちらの気持ちもずっと軽くな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こまでを1枚にまとめました。言う前に3つ。寝る場所を変える、耳栓と起こしてねの約束、消灯から30分は眠ろうとしない。それでも続くなら、運営の人に、自分を主語で相談する。写真に撮っておいてもらって大丈夫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まずはひとつだけ。耳栓を大人の人数分そろえて、持ち出し袋に入れてください。小さいお子さんには使わせないでください。小さな物は口に入るからです。そして、入れた袋に油性ペンで『起こしてね』と書いておきます。夜中に耳栓をつける時、その5文字が約束を思い出させてくれます。千円もかかりません。今日のうちに終わ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（読み上げなし。出典と使用条件の1枚です。質疑の間は、この1枚を映したままにしてください）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先に結論です。3つあります。分けられる物と分けられない物を、先に決めておく。決めていないから、断りにくくなるからです。困ったことを言う相手は、本人ではなく運営の人。当人どうしにすると、関係がそのまま残るからです。そして、避難所に着いたら、掲示板の生活ルールを先に読む。消灯の時刻と、困った時に言う相手が書いてあるからです。この3つを覚えて帰ってもらえれば、今日の講座は成功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想像してください。避難所の2日目。隣の家族に、うちにも分けてもらえませんか、と言われる。断りにくいですよね。でも、断りにくいのは意地悪だからではありません。どこまで分けていいかを、自分でも決めていないからです。だから、今日はその線を先に引き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線はここで引きます。水や食べ物は、少しなら分けられる物です。トイレは、分けられない物です。理由は単純で、使う回数がはじめから決まっているからです。内閣府のガイドラインの目安は1人1日5回。4人家族の7日分なら140回です。10回分けたら、家族の半日分がそのまま消え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数字を知っていると、断る言葉が変わります。ごめんなさい、うちも足りないんです、と謝るのではなく、トイレは回数が決まっていて、分けたぶん家族の日数が減ってしまうんです、と理由で断れます。相手を責める言葉が、ひとつも入っていないのがこの言い方のよさ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避難所の揉め事を、公的な検証報告で並べてみると、5つに分かれます。物資の配り方、場所、音と生活時間、ペット、当番。どれも、性格が合わないから起きたのではなく、決まっていなかったから起きています。物資を並んだ順に配った避難所では、後から来た人に配れなくなって、相当な指摘を受けたという記録が残ってい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場所の取り方で覚えることは2つだけです。荷物は横に広げず、上に重ねること。国のガイドラインは、1人あたり3.5平方メートル、畳およそ2枚分を目安にしています。それを超えて広げると、誰かの分が減ります。もう1つは、通路になる場所に物を置かないこと。夜にトイレへ立つ人と、担架や車いすが通るからです。そして着いたら、両隣にひとこと挨拶をしてください。この10秒で、そのあとの生活音の受け取られ方が変わ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1つだけ数字を見ます。新潟県中越地震で避難所生活を送った、山古志村の住民95人が対象で、回答は84人から87人です。全国の代表値ではありません。生活環境で不満を訴えた人の割合は、広さが66.3パーセントでいちばん多く、音は46.0パーセントで6番目でした。ところが、避難所生活のストレスとの結びつきを見ると、広さや設備より、音とプライバシーのほうが大きかった。数が多い不満と、心をすり減らす不満は別物だったの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こから夜の話です。避難所で眠れない原因は4つに分かれます。音、光、床の硬さ、不安。このうち、相手に言わないと変えられないのは音です。光と床と不安は、道具と工夫で減らせます。音だけは相手がいるので、いちばんこじれ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notesSlide" Target="../notesSlides/notesSlide1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143000" y="1839722"/>
            <a:ext cx="9906000" cy="2924556"/>
          </a:xfrm>
          <a:prstGeom prst="roundRect">
            <a:avLst>
              <a:gd name="adj" fmla="val 5645"/>
            </a:avLst>
          </a:prstGeom>
          <a:solidFill>
            <a:srgbClr val="FFFBF5">
              <a:alpha val="93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143000" y="2233422"/>
            <a:ext cx="9906000" cy="15656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6164"/>
              </a:lnSpc>
            </a:pPr>
            <a:r>
              <a:rPr sz="46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「うちにも分けて」と</a:t>
            </a:r>
          </a:p>
          <a:p>
            <a:pPr algn="ctr">
              <a:lnSpc>
                <a:spcPts val="6164"/>
              </a:lnSpc>
            </a:pPr>
            <a:r>
              <a:rPr sz="46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言われた時と、眠れない夜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4091178"/>
            <a:ext cx="9906000" cy="406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避難所の人づきあい｜30分講座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18796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16891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夜の対処 ①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1733296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1733296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952496"/>
            <a:ext cx="5524500" cy="74879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896"/>
              </a:lnSpc>
            </a:pPr>
            <a:r>
              <a:rPr sz="4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寝る場所を変える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031488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◎端の壁際　△窓際（朝まぶしい）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×出入口のそば　×トイレのそば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18796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16891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夜の対処 ②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1137666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1137666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356866"/>
            <a:ext cx="5524500" cy="194005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092"/>
              </a:lnSpc>
            </a:pPr>
            <a:r>
              <a:rPr sz="3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耳栓は、</a:t>
            </a:r>
          </a:p>
          <a:p>
            <a:pPr algn="l">
              <a:lnSpc>
                <a:spcPts val="5092"/>
              </a:lnSpc>
            </a:pPr>
            <a:r>
              <a:rPr sz="3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「起こしてね」と</a:t>
            </a:r>
          </a:p>
          <a:p>
            <a:pPr algn="l">
              <a:lnSpc>
                <a:spcPts val="5092"/>
              </a:lnSpc>
            </a:pPr>
            <a:r>
              <a:rPr sz="3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セットで使う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627118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遮音の強い耳栓は、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非常放送も遠ざけます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内閣府『平成28年度 避難所における被災者支援に関する事例等報告書』平成29年4月。2026年9月15日確認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873500" y="2747772"/>
            <a:ext cx="7620000" cy="3348228"/>
          </a:xfrm>
          <a:prstGeom prst="roundRect">
            <a:avLst>
              <a:gd name="adj" fmla="val 4551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229100" y="3103372"/>
            <a:ext cx="18796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19600" y="3103372"/>
            <a:ext cx="16891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夜の対処 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29100" y="3878580"/>
            <a:ext cx="6908800" cy="13614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消灯から30分は、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眠ろうとしない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29100" y="5494020"/>
            <a:ext cx="6908800" cy="41148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消したばかりの時間は、まだ人が動くからです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8575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26670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言う相手を変えます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933575"/>
            <a:ext cx="5524500" cy="129336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092"/>
              </a:lnSpc>
            </a:pPr>
            <a:r>
              <a:rPr sz="3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本人には言わない。</a:t>
            </a:r>
          </a:p>
          <a:p>
            <a:pPr algn="l">
              <a:lnSpc>
                <a:spcPts val="5092"/>
              </a:lnSpc>
            </a:pPr>
            <a:r>
              <a:rPr sz="3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運営の人に言う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557143"/>
            <a:ext cx="5524500" cy="107518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×「隣の方のいびきを注意してください」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→ ○「夜あまり眠れていないので、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　場所を替えてもらえませんか」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3241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21336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立場が逆のとき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976628"/>
            <a:ext cx="5524500" cy="15656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6164"/>
              </a:lnSpc>
            </a:pPr>
            <a:r>
              <a:rPr sz="46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先に一言、</a:t>
            </a:r>
          </a:p>
          <a:p>
            <a:pPr algn="l">
              <a:lnSpc>
                <a:spcPts val="6164"/>
              </a:lnSpc>
            </a:pPr>
            <a:r>
              <a:rPr sz="46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言っておく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872484"/>
            <a:ext cx="5524500" cy="71678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「いびきがうるさかったら起こしてください」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「夜に泣くかもしれません」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509905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470535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夜は、言う前に3つ</a:t>
            </a:r>
          </a:p>
        </p:txBody>
      </p:sp>
      <p:sp>
        <p:nvSpPr>
          <p:cNvPr id="5" name="Rectangle 4"/>
          <p:cNvSpPr/>
          <p:nvPr/>
        </p:nvSpPr>
        <p:spPr>
          <a:xfrm>
            <a:off x="3962400" y="2355850"/>
            <a:ext cx="4267200" cy="50800"/>
          </a:xfrm>
          <a:prstGeom prst="rect">
            <a:avLst/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3486150" y="1905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486150" y="1905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0" y="3136900"/>
            <a:ext cx="584200" cy="584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95600" y="3924300"/>
            <a:ext cx="2133600" cy="762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寝る場所を</a:t>
            </a:r>
          </a:p>
          <a:p>
            <a:pPr algn="ctr">
              <a:lnSpc>
                <a:spcPts val="300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変える</a:t>
            </a:r>
          </a:p>
        </p:txBody>
      </p:sp>
      <p:sp>
        <p:nvSpPr>
          <p:cNvPr id="10" name="Oval 9"/>
          <p:cNvSpPr/>
          <p:nvPr/>
        </p:nvSpPr>
        <p:spPr>
          <a:xfrm>
            <a:off x="5619750" y="1905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619750" y="1905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0" y="3136900"/>
            <a:ext cx="584200" cy="584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29200" y="3924300"/>
            <a:ext cx="2133600" cy="762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耳栓と</a:t>
            </a:r>
          </a:p>
          <a:p>
            <a:pPr algn="ctr">
              <a:lnSpc>
                <a:spcPts val="300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「起こしてね」</a:t>
            </a:r>
          </a:p>
        </p:txBody>
      </p:sp>
      <p:sp>
        <p:nvSpPr>
          <p:cNvPr id="14" name="Oval 13"/>
          <p:cNvSpPr/>
          <p:nvPr/>
        </p:nvSpPr>
        <p:spPr>
          <a:xfrm>
            <a:off x="7753350" y="1905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53350" y="1905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500" y="3136900"/>
            <a:ext cx="584200" cy="584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62800" y="3924300"/>
            <a:ext cx="2133600" cy="762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消灯から30分は</a:t>
            </a:r>
          </a:p>
          <a:p>
            <a:pPr algn="ctr">
              <a:lnSpc>
                <a:spcPts val="300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眠ろうとしない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64250" y="4597400"/>
            <a:ext cx="63500" cy="254000"/>
          </a:xfrm>
          <a:prstGeom prst="rect">
            <a:avLst/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1460500" y="4953000"/>
            <a:ext cx="9271000" cy="711200"/>
          </a:xfrm>
          <a:prstGeom prst="roundRect">
            <a:avLst>
              <a:gd name="adj" fmla="val 1964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460500" y="4953000"/>
            <a:ext cx="9271000" cy="711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5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それでも続くなら、運営の人に、自分を主語で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8500" y="6400800"/>
            <a:ext cx="4826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順番に意味があります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3394456"/>
            <a:ext cx="8763000" cy="2701544"/>
          </a:xfrm>
          <a:prstGeom prst="roundRect">
            <a:avLst>
              <a:gd name="adj" fmla="val 5641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3750056"/>
            <a:ext cx="23241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3750056"/>
            <a:ext cx="21336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今日できること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4525264"/>
            <a:ext cx="8051800" cy="7147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628"/>
              </a:lnSpc>
            </a:pPr>
            <a:r>
              <a:rPr sz="4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耳栓を大人の人数分、袋に入れる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5494020"/>
            <a:ext cx="8051800" cy="41148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その袋に、油性ペンで『起こしてね』と書きます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6248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5854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出典・この資料について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8500" y="1587500"/>
            <a:ext cx="8712200" cy="279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この資料の数字と記述の出典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500" y="1955800"/>
            <a:ext cx="8712200" cy="211455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・永幡幸司ほか「避難所における生活環境の問題とストレスとの関係について」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・内閣府『避難所運営等避難生活支援のためのガイドライン』令和6年12月改定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・内閣府『避難所におけるトイレの確保・管理ガイドライン』令和6年12月改定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・内閣府『平成28年度 避難所における被災者支援に関する事例等報告書』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・厚生労働省『健康づくりのための睡眠ガイド2023』／消費者庁（誤嚥・窒息）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　小松幸夫ほか、URL・確認日（2026年9月15日・16日）は講師用ノートにあります。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772650" y="1504950"/>
            <a:ext cx="1803400" cy="1803400"/>
          </a:xfrm>
          <a:prstGeom prst="roundRect">
            <a:avLst>
              <a:gd name="adj" fmla="val 4225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0" y="1587500"/>
            <a:ext cx="1638300" cy="1638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83700" y="3378200"/>
            <a:ext cx="27813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13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annsinnkotyann.com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98500" y="4038600"/>
            <a:ext cx="10795000" cy="2184400"/>
          </a:xfrm>
          <a:prstGeom prst="roundRect">
            <a:avLst>
              <a:gd name="adj" fmla="val 52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7900" y="4203700"/>
            <a:ext cx="3810000" cy="228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5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使用条件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7900" y="4559300"/>
            <a:ext cx="10236200" cy="131572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出典「防災士・安心こちゃん（annsinnkotyann.com）」を書いていただければ、切っても足しても、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自分の言葉に直しても使えます。講座・研修・授業・社内教育・自治会の勉強会、すべて可。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丸ごと売り物の教材に入れること、他のサイトで再配布することはご遠慮ください。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数字は資料内の出典の日付時点の物です。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2692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2298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先に結論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8500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27100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27100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67" y="2857500"/>
            <a:ext cx="1066800" cy="1066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0100" y="3670046"/>
            <a:ext cx="3141133" cy="146075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分けられる物と、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分けられない物を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先に決める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23833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652433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652433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857500"/>
            <a:ext cx="1066800" cy="1066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25433" y="3670046"/>
            <a:ext cx="3141133" cy="146075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言うのは本人に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ではなく、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運営の人に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149167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377767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77767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933" y="2857500"/>
            <a:ext cx="1066800" cy="10668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250767" y="3670046"/>
            <a:ext cx="3141133" cy="146075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着いたら、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掲示のルールを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先に読む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2577592"/>
            <a:ext cx="7112000" cy="3518408"/>
          </a:xfrm>
          <a:prstGeom prst="roundRect">
            <a:avLst>
              <a:gd name="adj" fmla="val 4331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2933192"/>
            <a:ext cx="23241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2933192"/>
            <a:ext cx="21336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こんな場面です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3708400"/>
            <a:ext cx="6400800" cy="153162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避難所の2日目。</a:t>
            </a:r>
          </a:p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隣の家族に「うちにも分けて</a:t>
            </a:r>
          </a:p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もらえませんか」と言われた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5494020"/>
            <a:ext cx="6400800" cy="41148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断りにくいのは、意地悪だからではありません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44577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42672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分けられる物と、分けられない物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520190"/>
            <a:ext cx="5524500" cy="153162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トイレは、使う回数が</a:t>
            </a:r>
          </a:p>
          <a:p>
            <a:pPr algn="l">
              <a:lnSpc>
                <a:spcPts val="4020"/>
              </a:lnSpc>
            </a:pPr>
            <a:r>
              <a:rPr sz="3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はじめから</a:t>
            </a:r>
          </a:p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決まっているからです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69000" y="3407410"/>
            <a:ext cx="5524500" cy="736600"/>
          </a:xfrm>
          <a:prstGeom prst="roundRect">
            <a:avLst>
              <a:gd name="adj" fmla="val 17241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159500" y="3590290"/>
            <a:ext cx="5181600" cy="3708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92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分けられる: 水・食べ物（少しなら）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69000" y="4309110"/>
            <a:ext cx="5524500" cy="736600"/>
          </a:xfrm>
          <a:prstGeom prst="roundRect">
            <a:avLst>
              <a:gd name="adj" fmla="val 17241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59500" y="4491990"/>
            <a:ext cx="5181600" cy="3708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920"/>
              </a:lnSpc>
            </a:pPr>
            <a:r>
              <a:rPr sz="2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分けられない: トイレ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内閣府『避難所におけるトイレの確保・管理ガイドライン』令和6年12月改定（1日5回）。2026年9月15日確認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3241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21336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責めない断り方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865503"/>
            <a:ext cx="5524500" cy="142951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628"/>
              </a:lnSpc>
            </a:pPr>
            <a:r>
              <a:rPr sz="4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謝るのではなく、</a:t>
            </a:r>
          </a:p>
          <a:p>
            <a:pPr algn="l">
              <a:lnSpc>
                <a:spcPts val="5628"/>
              </a:lnSpc>
            </a:pPr>
            <a:r>
              <a:rPr sz="4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理由で断る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625215"/>
            <a:ext cx="5524500" cy="107518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×「ごめんなさい、うちも足りないんです」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→ ○「トイレは回数が決まっていて、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　分けたぶん家族の日数が減ってしまうんです」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9296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8902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性格ではなく、決めていなかったから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8500" y="1955800"/>
            <a:ext cx="1996440" cy="3429000"/>
          </a:xfrm>
          <a:prstGeom prst="roundRect">
            <a:avLst>
              <a:gd name="adj" fmla="val 8269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20" y="2171700"/>
            <a:ext cx="685800" cy="685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0100" y="4445508"/>
            <a:ext cx="1793240" cy="68529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物資の</a:t>
            </a:r>
          </a:p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配り方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898140" y="1955800"/>
            <a:ext cx="1996440" cy="3429000"/>
          </a:xfrm>
          <a:prstGeom prst="roundRect">
            <a:avLst>
              <a:gd name="adj" fmla="val 8269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460" y="2171700"/>
            <a:ext cx="685800" cy="685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99740" y="4788154"/>
            <a:ext cx="1793240" cy="34264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場所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97780" y="1955800"/>
            <a:ext cx="1996440" cy="3429000"/>
          </a:xfrm>
          <a:prstGeom prst="roundRect">
            <a:avLst>
              <a:gd name="adj" fmla="val 8269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100" y="2171700"/>
            <a:ext cx="685800" cy="685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99380" y="4445508"/>
            <a:ext cx="1793240" cy="68529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音と</a:t>
            </a:r>
          </a:p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生活時間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297420" y="1955800"/>
            <a:ext cx="1996440" cy="3429000"/>
          </a:xfrm>
          <a:prstGeom prst="roundRect">
            <a:avLst>
              <a:gd name="adj" fmla="val 8269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2740" y="2171700"/>
            <a:ext cx="685800" cy="685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399020" y="4788154"/>
            <a:ext cx="1793240" cy="34264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ペット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497060" y="1955800"/>
            <a:ext cx="1996440" cy="3429000"/>
          </a:xfrm>
          <a:prstGeom prst="roundRect">
            <a:avLst>
              <a:gd name="adj" fmla="val 8269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2380" y="2171700"/>
            <a:ext cx="685800" cy="6858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598660" y="4788154"/>
            <a:ext cx="1793240" cy="34264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697"/>
              </a:lnSpc>
            </a:pPr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当番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8500" y="5600700"/>
            <a:ext cx="1079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どれも、決まっていない所で起きています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47244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45339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場所は、最初の数十分で決まります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2036572"/>
            <a:ext cx="5524500" cy="13614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荷物は横に広げず、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上に重ねる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728212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着いたら、両隣にひとこと。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「隣に入ります、よろしくお願いします」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内閣府『避難所運営等避難生活支援のためのガイドライン』令和6年12月改定。2026年9月15日確認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8788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8394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避難所で、何がいちばんこたえたか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7018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生活空間の広さ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327400" y="1701800"/>
            <a:ext cx="4826000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80400" y="17018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66.3%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21082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プライバシーの確保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327400" y="2108200"/>
            <a:ext cx="3552169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06569" y="21082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48.8%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25146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風呂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27400" y="2514600"/>
            <a:ext cx="3552169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006569" y="25146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48.8%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29210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避難所の温度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27400" y="2921000"/>
            <a:ext cx="3428425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882825" y="29210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47.1%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2000" y="33274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トイレ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327400" y="3327400"/>
            <a:ext cx="3384751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839151" y="33274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46.5%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2000" y="37338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音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327400" y="3733800"/>
            <a:ext cx="3348356" cy="292100"/>
          </a:xfrm>
          <a:prstGeom prst="roundRect">
            <a:avLst>
              <a:gd name="adj" fmla="val 17391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802756" y="37338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46.0%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8500" y="4330700"/>
            <a:ext cx="10795000" cy="5613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420"/>
              </a:lnSpc>
            </a:pPr>
            <a:r>
              <a:rPr sz="2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数が多い不満は「広さ」。でも、ストレスに効いていたのは</a:t>
            </a:r>
            <a:r>
              <a:rPr sz="2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「音」</a:t>
            </a:r>
            <a:r>
              <a:rPr sz="2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でした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8500" y="6134100"/>
            <a:ext cx="107950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9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永幡幸司ほか「避難所における生活環境の問題とストレスとの関係について」（新潟県中越地震・山古志村、2005年8月調査、対象95名・有効回答84〜87名）。9項目のうち上位6項目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509905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470535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眠れない原因は4つ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8500" y="1955800"/>
            <a:ext cx="2489200" cy="3429000"/>
          </a:xfrm>
          <a:prstGeom prst="roundRect">
            <a:avLst>
              <a:gd name="adj" fmla="val 66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27100" y="2171700"/>
            <a:ext cx="419100" cy="4191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27100" y="2171700"/>
            <a:ext cx="419100" cy="419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3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794000"/>
            <a:ext cx="838200" cy="838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0100" y="4734052"/>
            <a:ext cx="2286000" cy="39674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124"/>
              </a:lnSpc>
            </a:pPr>
            <a:r>
              <a:rPr sz="2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音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467100" y="1955800"/>
            <a:ext cx="2489200" cy="3429000"/>
          </a:xfrm>
          <a:prstGeom prst="roundRect">
            <a:avLst>
              <a:gd name="adj" fmla="val 66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3695700" y="2171700"/>
            <a:ext cx="419100" cy="4191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695700" y="2171700"/>
            <a:ext cx="419100" cy="419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3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0" y="2794000"/>
            <a:ext cx="838200" cy="838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568700" y="4734052"/>
            <a:ext cx="2286000" cy="39674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124"/>
              </a:lnSpc>
            </a:pPr>
            <a:r>
              <a:rPr sz="2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光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35700" y="1955800"/>
            <a:ext cx="2489200" cy="3429000"/>
          </a:xfrm>
          <a:prstGeom prst="roundRect">
            <a:avLst>
              <a:gd name="adj" fmla="val 66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6464300" y="2171700"/>
            <a:ext cx="419100" cy="4191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64300" y="2171700"/>
            <a:ext cx="419100" cy="419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3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200" y="2794000"/>
            <a:ext cx="838200" cy="8382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337300" y="4734052"/>
            <a:ext cx="2286000" cy="39674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124"/>
              </a:lnSpc>
            </a:pPr>
            <a:r>
              <a:rPr sz="2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床の硬さ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004300" y="1955800"/>
            <a:ext cx="2489200" cy="3429000"/>
          </a:xfrm>
          <a:prstGeom prst="roundRect">
            <a:avLst>
              <a:gd name="adj" fmla="val 66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232900" y="2171700"/>
            <a:ext cx="419100" cy="4191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232900" y="2171700"/>
            <a:ext cx="419100" cy="419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3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④</a:t>
            </a:r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9800" y="2794000"/>
            <a:ext cx="838200" cy="8382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105900" y="4734052"/>
            <a:ext cx="2286000" cy="39674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124"/>
              </a:lnSpc>
            </a:pPr>
            <a:r>
              <a:rPr sz="2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不安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8500" y="5600700"/>
            <a:ext cx="1079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相手に言わないと変えられないのは、音だけです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