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type="screen16x9"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真夏の昼、突然エアコンが止まる。夏の停電でこわいのは暑さです。熱中症は、閉め切った屋内、エアコンのない部屋、風が弱い場所で起きやすいと環境省が挙げています。今日は、停電した直後の30分に何をするかを、順番にお話し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こまでを1枚にまとめました。順番に意味があります。①と②は開けた瞬間に損が出るもの、③と④は部屋の温度を上げないもの、⑤は体を守るものです。上にあるものほど、あとから取り返せません。写真に撮っておいてもらって大丈夫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停電が数時間続いたら、冷蔵庫の中身を一度で確認して、食べる順番を決めます。農林水産省は3つ挙げています。傷みやすい肉、魚、惣菜などは、目安の時間を超えたら捨てる。完全に溶けた冷凍食品を、もう一度凍らせるのは避ける。要冷蔵・要冷凍の食品で、保存温度を保てなかった物は、食べずに処分する。缶詰やレトルトは、いちばん最後まで待て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夜も気温が下がらない日があります。厚生労働省は、高齢の方は暑さや水分不足に対する感覚機能も低下している、としています。眠っている間は、自分では気づけません。扇風機を一晩動かせる電源、両手が空く明かり。この2つがあると夜が違います。今夜、お手元の扇風機の消費電力が何ワットか見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見落とされがちですが、マンションの多くは電動のポンプで水を上の階へ送っています。停電すると、蛇口の水も止まることがあります。停電に気づいて、まだ水が出ているうちにやることは1つ。やかんや鍋に飲み水を汲んでおく。お風呂に水を張れれば、トイレ用の水も確保でき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停電中のスマホは、懐中電灯ではなく連絡手段です。電池を守る設定を3つだけ。iPhoneは低電力モード、Androidはバッテリーセーバーをオンにする。画面の明るさを下げる。使わないアプリを閉じる。情報はラジオがあると、スマホの電池を使わずに済みます。停電の情報は電力会社の公式サイトで見られます。出している中身は会社によって違い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電気が戻ったら、やることは2つ。冷蔵庫の中身の点検。肉や魚は匂いと見た目を確認します。ただし、食中毒は見た目とにおいだけでは分からないことがあります。農林水産省も、少しでもあやしいと思ったら食べない、飲まないと書いています。もう1つは家電。停電の前に使っていたアイロンやヒーターがそのままになっていないか。家を離れていた場合は、ブレーカーを入れる前にプラグを抜いて回ります。通電した瞬間に火が出る通電火災は、この一手間で防げ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まずはひとつだけ。今日、家に帰ったら、凍らせてよいと書かれた飲み物か、冷凍用の容器に移した水を2本、冷凍庫に入れてください。ふつうのペットボトルのまま凍らせると、容器が壊れることがあります。10秒で終わります。今夜停電しても、冷たい飲み物と保冷剤が手に入る状態にな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（読み上げ原稿はありません。出典と使用条件のスライドです。）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先に結論です。やることは3つ。冷蔵庫を開けない。家族で一部屋に集まる。暑いと感じたら、復旧を待つのをやめて涼しい場所へ動く。3つめの理由を先に言うと、熱中症で運ばれた人がいちばん多い場所は、消防庁の区分で住居です。家にいるから安全、ではありません。この3つを覚えて帰ってもらえれば、今日の講座は成功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想像してください。7月の土曜の午後2時。エアコンが止まって、家の中がしんとする。窓は閉め切ったまま。環境省は、熱中症が起きやすい場所として、閉め切った屋内、エアコンのない部屋、風が弱いことを挙げています。停電した部屋は、この3つが一度にそろいます。最初の30分の動き方で、そのあとが変わ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停電に気づいた瞬間、つい冷蔵庫を確認したくなります。これがいちばんの損です。開けなければ、冷蔵庫はおよそ4時間、冷凍庫は1日から2日は低い温度を保てると、農林水産省が目安を出しています。4時間というのは、朝に止まればお昼ごろまでです。気温や中の食品の量で変わるので、あくまで目安です。開けるたびに冷気が逃げます。中身の確認は、あとで一度にまとめてや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冷凍庫に凍らせた飲み物がある方は、ここで1本だけ取り出します。1本だけにするのは、冷凍庫を開ける回数を1回で済ませるためです。首すじとわきの下は、太い血管が皮膚の近くを通っていて、厚生労働省も応急処置で冷やす場所として、首の周り、脇の下、足の付け根を挙げています。溶けたらそのまま飲めます。凍らせるときは、ふつうのペットボトルのままだと容器が壊れることがあるので、「凍らせられる」と書いてある商品か、冷凍用の容器に移した水にしてくださ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家じゅうを涼しくすることはできません。家族で一部屋に集まって、電池で動く扇風機と保冷剤をそこに集めます。選ぶのは、日が当たらない側の部屋です。集まる理由はもう1つあって、お互いの様子が見えることです。高齢の方は暑さを感じにくく、自分では気づきません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夏に室内の温度を上げるいちばん大きな原因は、窓から入る日ざしです。資源エネルギー庁も、レースのカーテンやすだれで日差しをカットすることを、省エネの基本に挙げています。日の当たる窓のカーテンを閉めて、外からの熱を減らします。夜になったら逆に、窓を開けて風の通り道を作り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消防庁の集計では、熱中症で運ばれた人の発生場所は、住居がいちばん多く、約4割です。この住居には、庭や駐車場など敷地の中も入ります。外で倒れるより、家とその敷地で起きている。だから、家の中の30分の動き方が大事なんで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運ばれた人の約6割が65歳以上です。そして、発生場所でいちばん多いのは住居です。この2つは別々の集計なので、掛け合わせては言えません。暑いと感じたら、復旧を待つのをやめて、冷房の効いた場所へ移動してください。ショッピングモール、図書館、自治体が開けている施設。我慢は備えではありません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notesSlide" Target="../notesSlides/notesSlide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143000" y="1703578"/>
            <a:ext cx="9906000" cy="3196844"/>
          </a:xfrm>
          <a:prstGeom prst="roundRect">
            <a:avLst>
              <a:gd name="adj" fmla="val 5164"/>
            </a:avLst>
          </a:prstGeom>
          <a:solidFill>
            <a:srgbClr val="FFFBF5">
              <a:alpha val="93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143000" y="2097278"/>
            <a:ext cx="9906000" cy="183794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7236"/>
              </a:lnSpc>
            </a:pPr>
            <a:r>
              <a:rPr sz="5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停電でエアコンが止まった。</a:t>
            </a:r>
          </a:p>
          <a:p>
            <a:pPr algn="ctr">
              <a:lnSpc>
                <a:spcPts val="7236"/>
              </a:lnSpc>
            </a:pPr>
            <a:r>
              <a:rPr sz="5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最初の30分にやること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4227322"/>
            <a:ext cx="9906000" cy="406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夏の停電・在宅の備え｜30分講座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635635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596265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最初の30分・5つの順番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800" y="2990850"/>
            <a:ext cx="8534400" cy="50800"/>
          </a:xfrm>
          <a:prstGeom prst="rect">
            <a:avLst/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3525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525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3771900"/>
            <a:ext cx="584200" cy="584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冷蔵庫を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開けない</a:t>
            </a:r>
          </a:p>
        </p:txBody>
      </p:sp>
      <p:sp>
        <p:nvSpPr>
          <p:cNvPr id="10" name="Oval 9"/>
          <p:cNvSpPr/>
          <p:nvPr/>
        </p:nvSpPr>
        <p:spPr>
          <a:xfrm>
            <a:off x="34861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861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0" y="3771900"/>
            <a:ext cx="584200" cy="584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956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凍らせた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ペットボトルを1本</a:t>
            </a:r>
          </a:p>
        </p:txBody>
      </p:sp>
      <p:sp>
        <p:nvSpPr>
          <p:cNvPr id="14" name="Oval 13"/>
          <p:cNvSpPr/>
          <p:nvPr/>
        </p:nvSpPr>
        <p:spPr>
          <a:xfrm>
            <a:off x="56197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6197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900" y="3771900"/>
            <a:ext cx="584200" cy="584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292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一部屋に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集まる</a:t>
            </a:r>
          </a:p>
        </p:txBody>
      </p:sp>
      <p:sp>
        <p:nvSpPr>
          <p:cNvPr id="18" name="Oval 17"/>
          <p:cNvSpPr/>
          <p:nvPr/>
        </p:nvSpPr>
        <p:spPr>
          <a:xfrm>
            <a:off x="77533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533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④</a:t>
            </a:r>
          </a:p>
        </p:txBody>
      </p:sp>
      <p:pic>
        <p:nvPicPr>
          <p:cNvPr id="20" name="Picture 19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0" y="3771900"/>
            <a:ext cx="584200" cy="5842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1628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カーテンを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閉める</a:t>
            </a:r>
          </a:p>
        </p:txBody>
      </p:sp>
      <p:sp>
        <p:nvSpPr>
          <p:cNvPr id="22" name="Oval 21"/>
          <p:cNvSpPr/>
          <p:nvPr/>
        </p:nvSpPr>
        <p:spPr>
          <a:xfrm>
            <a:off x="9886950" y="2540000"/>
            <a:ext cx="952500" cy="9525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886950" y="2540000"/>
            <a:ext cx="952500" cy="9525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⑤</a:t>
            </a:r>
          </a:p>
        </p:txBody>
      </p:sp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100" y="3771900"/>
            <a:ext cx="584200" cy="584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296400" y="4559300"/>
            <a:ext cx="2133600" cy="685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暑いと感じたら</a:t>
            </a:r>
          </a:p>
          <a:p>
            <a:pPr algn="ctr">
              <a:lnSpc>
                <a:spcPts val="2700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移動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8500" y="6400800"/>
            <a:ext cx="4826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順番に意味があります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3241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1336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数時間たったら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2202815"/>
            <a:ext cx="5524500" cy="142951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628"/>
              </a:lnSpc>
            </a:pPr>
            <a:r>
              <a:rPr sz="4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冷蔵庫の中身は</a:t>
            </a:r>
          </a:p>
          <a:p>
            <a:pPr algn="l">
              <a:lnSpc>
                <a:spcPts val="5628"/>
              </a:lnSpc>
            </a:pPr>
            <a:r>
              <a:rPr sz="4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「食べる順番」で守る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962527"/>
            <a:ext cx="5524500" cy="40055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冷蔵室 → 冷凍室 → 常温の備蓄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588000" y="2234184"/>
            <a:ext cx="5905500" cy="3861816"/>
          </a:xfrm>
          <a:prstGeom prst="roundRect">
            <a:avLst>
              <a:gd name="adj" fmla="val 3946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5943600" y="2589784"/>
            <a:ext cx="25908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134100" y="2589784"/>
            <a:ext cx="24003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停電が長引くなら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3364992"/>
            <a:ext cx="5194300" cy="146354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762"/>
              </a:lnSpc>
            </a:pPr>
            <a:r>
              <a:rPr sz="43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真夏の停電で</a:t>
            </a:r>
          </a:p>
          <a:p>
            <a:pPr algn="l">
              <a:lnSpc>
                <a:spcPts val="5762"/>
              </a:lnSpc>
            </a:pPr>
            <a:r>
              <a:rPr sz="43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命に関わるのは、夜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3600" y="5082540"/>
            <a:ext cx="5194300" cy="8229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眠っている間は暑さに気づきにくい。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扇風機を一晩動かせる備えを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15240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13335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落とし穴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495933"/>
            <a:ext cx="5524500" cy="20421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マンションでは、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停電が断水も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連れてきます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868293"/>
            <a:ext cx="5524500" cy="120167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ポンプで水を上げている建物は、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蛇口の水も止まることがあります。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水が出るうちに、やかんと鍋に汲む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3241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1336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スマホの守り方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734185"/>
            <a:ext cx="5524500" cy="15656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164"/>
              </a:lnSpc>
            </a:pPr>
            <a:r>
              <a:rPr sz="4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懐中電灯ではなく、</a:t>
            </a:r>
          </a:p>
          <a:p>
            <a:pPr algn="l">
              <a:lnSpc>
                <a:spcPts val="6164"/>
              </a:lnSpc>
            </a:pPr>
            <a:r>
              <a:rPr sz="4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連絡手段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9000" y="3630041"/>
            <a:ext cx="5524500" cy="120167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①低電力モード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②画面を暗く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③使わないアプリを閉じる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3241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1336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電気が戻ったら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9000" y="1775968"/>
            <a:ext cx="5524500" cy="81686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432"/>
              </a:lnSpc>
            </a:pPr>
            <a:r>
              <a:rPr sz="4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2つだけ確認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69000" y="2948432"/>
            <a:ext cx="5524500" cy="838200"/>
          </a:xfrm>
          <a:prstGeom prst="roundRect">
            <a:avLst>
              <a:gd name="adj" fmla="val 15151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6159500" y="3170682"/>
            <a:ext cx="393700" cy="3937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159500" y="3170682"/>
            <a:ext cx="393700" cy="393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0" y="3094482"/>
            <a:ext cx="546100" cy="5461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91400" y="3033776"/>
            <a:ext cx="3898900" cy="66751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628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冷蔵庫の中身</a:t>
            </a:r>
          </a:p>
          <a:p>
            <a:pPr algn="l">
              <a:lnSpc>
                <a:spcPts val="2628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（迷ったら食べない）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69000" y="3951732"/>
            <a:ext cx="5524500" cy="838200"/>
          </a:xfrm>
          <a:prstGeom prst="roundRect">
            <a:avLst>
              <a:gd name="adj" fmla="val 15151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159500" y="4173982"/>
            <a:ext cx="393700" cy="3937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59500" y="4173982"/>
            <a:ext cx="393700" cy="393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0200" y="4097782"/>
            <a:ext cx="546100" cy="5461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391400" y="4037076"/>
            <a:ext cx="3898900" cy="66751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628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熱の出る家電のプラグ</a:t>
            </a:r>
          </a:p>
          <a:p>
            <a:pPr algn="l">
              <a:lnSpc>
                <a:spcPts val="2628"/>
              </a:lnSpc>
            </a:pPr>
            <a:r>
              <a:rPr sz="18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（通電火災を防ぐ）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2472436"/>
            <a:ext cx="5905500" cy="3623564"/>
          </a:xfrm>
          <a:prstGeom prst="roundRect">
            <a:avLst>
              <a:gd name="adj" fmla="val 4205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2828036"/>
            <a:ext cx="23241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2828036"/>
            <a:ext cx="21336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今日できること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3603244"/>
            <a:ext cx="5194300" cy="122529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824"/>
              </a:lnSpc>
            </a:pPr>
            <a:r>
              <a:rPr sz="3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凍らせてよい飲み物を</a:t>
            </a:r>
          </a:p>
          <a:p>
            <a:pPr algn="l">
              <a:lnSpc>
                <a:spcPts val="4824"/>
              </a:lnSpc>
            </a:pPr>
            <a:r>
              <a:rPr sz="3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2本、冷凍庫へ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5082540"/>
            <a:ext cx="5194300" cy="8229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「凍らせられる」表示のある物か、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冷凍用の容器に移した水を2本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6248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5854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出典・この資料について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8500" y="1587500"/>
            <a:ext cx="8712200" cy="2794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この資料の数字と記述の出典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500" y="1955800"/>
            <a:ext cx="8712200" cy="211455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総務省消防庁「令和7年（5〜9月）の熱中症による救急搬送状況」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農林水産省「停電や断水、大雨による浸水に遭われた地域の皆様へ」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厚生労働省「熱中症にならないために」「熱中症が疑われる人を見かけたら」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環境省 熱中症予防情報サイト／政府広報オンライン（環境省 熱中症対策室）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資源エネルギー庁「空調」／警視庁／東京都水道局／消防白書／キリン公式Q&amp;A</a:t>
            </a:r>
          </a:p>
          <a:p>
            <a:pPr algn="l">
              <a:lnSpc>
                <a:spcPts val="2775"/>
              </a:lnSpc>
            </a:pPr>
            <a:r>
              <a:rPr sz="15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いずれも 2026年9月16日 に確認。全URLと引用の原文は講師用ノートに記載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772650" y="1504950"/>
            <a:ext cx="1803400" cy="1803400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0" y="1587500"/>
            <a:ext cx="1638300" cy="1638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3700" y="3378200"/>
            <a:ext cx="27813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13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annsinnkotyann.com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98500" y="4038600"/>
            <a:ext cx="10795000" cy="2184400"/>
          </a:xfrm>
          <a:prstGeom prst="roundRect">
            <a:avLst>
              <a:gd name="adj" fmla="val 5232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7900" y="4203700"/>
            <a:ext cx="3810000" cy="228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5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使用条件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7900" y="4559300"/>
            <a:ext cx="10236200" cy="164465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出典「防災士・安心こちゃん（annsinnkotyann.com）」を書いていただければ、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切っても足しても、自分の言葉に直しても使えます。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講座・研修・授業・社内教育・自治会の勉強会、すべて可。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丸ごと売り物の教材に入れること、他のサイトで再配布することは</a:t>
            </a:r>
          </a:p>
          <a:p>
            <a:pPr algn="l">
              <a:lnSpc>
                <a:spcPts val="2590"/>
              </a:lnSpc>
            </a:pPr>
            <a:r>
              <a:rPr sz="1400" b="0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ご遠慮ください。数字は資料内の出典の日付時点の物です。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2692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2298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先に結論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62000" y="1955800"/>
            <a:ext cx="3302000" cy="3429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90600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90600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7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2857500"/>
            <a:ext cx="1066800" cy="1066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400" y="4241800"/>
            <a:ext cx="2997200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冷蔵庫を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開けない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45000" y="1955800"/>
            <a:ext cx="3302000" cy="3429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673600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73600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7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857500"/>
            <a:ext cx="1066800" cy="1066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97400" y="4241800"/>
            <a:ext cx="2997200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一部屋に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集まる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28000" y="1955800"/>
            <a:ext cx="3302000" cy="3429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356600" y="2171700"/>
            <a:ext cx="482600" cy="4826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56600" y="2171700"/>
            <a:ext cx="482600" cy="4826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27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600" y="2857500"/>
            <a:ext cx="1066800" cy="10668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280400" y="4241800"/>
            <a:ext cx="2997200" cy="97383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暑いと感じたら、</a:t>
            </a:r>
          </a:p>
          <a:p>
            <a:pPr algn="ctr">
              <a:lnSpc>
                <a:spcPts val="3833"/>
              </a:lnSpc>
            </a:pPr>
            <a:r>
              <a:rPr sz="27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我慢しない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8500" y="1655572"/>
            <a:ext cx="7302500" cy="4440428"/>
          </a:xfrm>
          <a:prstGeom prst="roundRect">
            <a:avLst>
              <a:gd name="adj" fmla="val 3432"/>
            </a:avLst>
          </a:prstGeom>
          <a:solidFill>
            <a:srgbClr val="FFFBF5">
              <a:alpha val="94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54100" y="2011172"/>
            <a:ext cx="2857500" cy="495808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44600" y="2011172"/>
            <a:ext cx="2667000" cy="495808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こんな日に起きます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100" y="2786380"/>
            <a:ext cx="6591300" cy="20421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7月の土曜、14時。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エアコンが止まって、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家の中が静かになった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4100" y="5082540"/>
            <a:ext cx="6591300" cy="8229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閉め切った屋内・エアコンのない部屋・風が弱い。</a:t>
            </a:r>
          </a:p>
          <a:p>
            <a:pPr algn="l">
              <a:lnSpc>
                <a:spcPts val="3240"/>
              </a:lnSpc>
            </a:pPr>
            <a:r>
              <a:rPr sz="20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この3つが、一度にそろう部屋です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59900" y="6362700"/>
            <a:ext cx="2197100" cy="292100"/>
          </a:xfrm>
          <a:prstGeom prst="roundRect">
            <a:avLst>
              <a:gd name="adj" fmla="val 26086"/>
            </a:avLst>
          </a:prstGeom>
          <a:solidFill>
            <a:srgbClr val="FFFFFF">
              <a:alpha val="88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273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082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 ①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222756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222756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441956"/>
            <a:ext cx="5524500" cy="1769872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968"/>
              </a:lnSpc>
            </a:pPr>
            <a:r>
              <a:rPr sz="52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冷蔵庫を</a:t>
            </a:r>
          </a:p>
          <a:p>
            <a:pPr algn="l">
              <a:lnSpc>
                <a:spcPts val="6968"/>
              </a:lnSpc>
            </a:pPr>
            <a:r>
              <a:rPr sz="52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開けない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542028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開けなければ、冷蔵室は数時間、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冷凍室はもっと長く冷たさを保ちます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273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082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 ②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984504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984504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203704"/>
            <a:ext cx="5524500" cy="224637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896"/>
              </a:lnSpc>
            </a:pPr>
            <a:r>
              <a:rPr sz="4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凍らせた</a:t>
            </a:r>
          </a:p>
          <a:p>
            <a:pPr algn="l">
              <a:lnSpc>
                <a:spcPts val="5896"/>
              </a:lnSpc>
            </a:pPr>
            <a:r>
              <a:rPr sz="4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ペットボトルを</a:t>
            </a:r>
          </a:p>
          <a:p>
            <a:pPr algn="l">
              <a:lnSpc>
                <a:spcPts val="5896"/>
              </a:lnSpc>
            </a:pPr>
            <a:r>
              <a:rPr sz="4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1本出す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780280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首すじ・わきの下を冷やせて、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溶けたら飲めます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273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082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 ③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086612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086612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305812"/>
            <a:ext cx="5524500" cy="204216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電池の扇風機と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保冷剤で、</a:t>
            </a:r>
          </a:p>
          <a:p>
            <a:pPr algn="l">
              <a:lnSpc>
                <a:spcPts val="5360"/>
              </a:lnSpc>
            </a:pPr>
            <a:r>
              <a:rPr sz="40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一部屋に集まる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678172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家じゅうは涼しくできません。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1部屋に集中させます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273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082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 ④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358900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358900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578100"/>
            <a:ext cx="5524500" cy="149758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5896"/>
              </a:lnSpc>
            </a:pPr>
            <a:r>
              <a:rPr sz="4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日の当たる窓の</a:t>
            </a:r>
          </a:p>
          <a:p>
            <a:pPr algn="l">
              <a:lnSpc>
                <a:spcPts val="5896"/>
              </a:lnSpc>
            </a:pPr>
            <a:r>
              <a:rPr sz="4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カーテンを閉める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405884"/>
            <a:ext cx="5524500" cy="80111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夜は逆に窓を開けて、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風の通り道を作る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698500" y="469900"/>
            <a:ext cx="7772400" cy="7747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90600" y="469900"/>
            <a:ext cx="7378700" cy="7747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熱中症は、どこで起きているか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7018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住居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565400" y="1701800"/>
            <a:ext cx="6032500" cy="292100"/>
          </a:xfrm>
          <a:prstGeom prst="roundRect">
            <a:avLst>
              <a:gd name="adj" fmla="val 17391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724900" y="17018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38.1%（38,292人）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21082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道路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565400" y="2108200"/>
            <a:ext cx="3115027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807427" y="21082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19.7%（19,773人）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25146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公衆（屋外）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565400" y="2514600"/>
            <a:ext cx="1918043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10443" y="25146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12.1%（12,175人）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29210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仕事場①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565400" y="2921000"/>
            <a:ext cx="1663459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355859" y="29210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10.5%（10,559人）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2000" y="33274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公衆（屋内）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565400" y="3327400"/>
            <a:ext cx="1333099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025499" y="33274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8.4%（8,462人）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2000" y="37338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その他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565400" y="3733800"/>
            <a:ext cx="861741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554141" y="37338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5.4%（5,470人）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2000" y="41402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教育機関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565400" y="4140200"/>
            <a:ext cx="559738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252138" y="41402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3.5%（3,553人）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2000" y="4546600"/>
            <a:ext cx="15875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仕事場②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565400" y="4546600"/>
            <a:ext cx="350683" cy="292100"/>
          </a:xfrm>
          <a:prstGeom prst="roundRect">
            <a:avLst>
              <a:gd name="adj" fmla="val 17391"/>
            </a:avLst>
          </a:prstGeom>
          <a:solidFill>
            <a:srgbClr val="DFDAD3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043083" y="4546600"/>
            <a:ext cx="2667000" cy="2921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7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2.2%（2,226人）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8500" y="5168900"/>
            <a:ext cx="10795000" cy="56134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4420"/>
              </a:lnSpc>
            </a:pPr>
            <a:r>
              <a:rPr sz="34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住居が</a:t>
            </a:r>
            <a:r>
              <a:rPr sz="34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、いちばん多い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8500" y="6134100"/>
            <a:ext cx="10795000" cy="215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総務省消防庁「令和7年（5〜9月）の熱中症による救急搬送状況」搬送人員100,510人。「住居」は敷地内すべてを含む。2026年9月16日確認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BF5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393700"/>
            <a:ext cx="5080000" cy="607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3100" y="5715000"/>
            <a:ext cx="2273300" cy="469900"/>
          </a:xfrm>
          <a:prstGeom prst="roundRect">
            <a:avLst>
              <a:gd name="adj" fmla="val 28000"/>
            </a:avLst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3600" y="5715000"/>
            <a:ext cx="2082800" cy="4699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最初の30分 ⑤</a:t>
            </a:r>
          </a:p>
        </p:txBody>
      </p:sp>
      <p:sp>
        <p:nvSpPr>
          <p:cNvPr id="6" name="Oval 5"/>
          <p:cNvSpPr/>
          <p:nvPr/>
        </p:nvSpPr>
        <p:spPr>
          <a:xfrm>
            <a:off x="5969000" y="1124585"/>
            <a:ext cx="939800" cy="939800"/>
          </a:xfrm>
          <a:prstGeom prst="ellipse">
            <a:avLst/>
          </a:prstGeom>
          <a:solidFill>
            <a:srgbClr val="EE6C5C"/>
          </a:solidFill>
          <a:ln>
            <a:noFill/>
          </a:ln>
          <a:effectLst/>
        </p:spPr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69000" y="1124585"/>
            <a:ext cx="939800" cy="9398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ctr"/>
            <a:r>
              <a:rPr sz="4800" b="1">
                <a:solidFill>
                  <a:srgbClr val="FFFFFF"/>
                </a:solidFill>
                <a:latin typeface="游ゴシック"/>
                <a:ea typeface="游ゴシック"/>
                <a:cs typeface="游ゴシック"/>
              </a:rPr>
              <a:t>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000" y="2343785"/>
            <a:ext cx="5524500" cy="1565656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6164"/>
              </a:lnSpc>
            </a:pPr>
            <a:r>
              <a:rPr sz="4600" b="1">
                <a:solidFill>
                  <a:srgbClr val="2B2B2B"/>
                </a:solidFill>
                <a:latin typeface="游ゴシック"/>
                <a:ea typeface="游ゴシック"/>
                <a:cs typeface="游ゴシック"/>
              </a:rPr>
              <a:t>暑いと感じたら、</a:t>
            </a:r>
          </a:p>
          <a:p>
            <a:pPr algn="l">
              <a:lnSpc>
                <a:spcPts val="6164"/>
              </a:lnSpc>
            </a:pPr>
            <a:r>
              <a:rPr sz="4600" b="1">
                <a:solidFill>
                  <a:srgbClr val="EE6C5C"/>
                </a:solidFill>
                <a:latin typeface="游ゴシック"/>
                <a:ea typeface="游ゴシック"/>
                <a:cs typeface="游ゴシック"/>
              </a:rPr>
              <a:t>我慢しない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9000" y="4239641"/>
            <a:ext cx="5524500" cy="1201674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冷房のある場所へ移動する: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ショッピングモール・図書館・</a:t>
            </a:r>
          </a:p>
          <a:p>
            <a:pPr algn="l">
              <a:lnSpc>
                <a:spcPts val="3154"/>
              </a:lnSpc>
            </a:pPr>
            <a:r>
              <a:rPr sz="1900" b="0">
                <a:solidFill>
                  <a:srgbClr val="5F6B72"/>
                </a:solidFill>
                <a:latin typeface="游ゴシック"/>
                <a:ea typeface="游ゴシック"/>
                <a:cs typeface="游ゴシック"/>
              </a:rPr>
              <a:t>自治体の開放施設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500" y="6400800"/>
            <a:ext cx="4445000" cy="254000"/>
          </a:xfrm>
          <a:prstGeom prst="rect">
            <a:avLst/>
          </a:prstGeom>
          <a:noFill/>
        </p:spPr>
        <p:txBody>
          <a:bodyPr wrap="none" lIns="0" rIns="0" tIns="0" bIns="0" anchor="ctr">
            <a:spAutoFit/>
          </a:bodyPr>
          <a:lstStyle/>
          <a:p>
            <a:pPr algn="r"/>
            <a:r>
              <a:rPr sz="1200" b="0">
                <a:solidFill>
                  <a:srgbClr val="97908A"/>
                </a:solidFill>
                <a:latin typeface="游ゴシック"/>
                <a:ea typeface="游ゴシック"/>
                <a:cs typeface="游ゴシック"/>
              </a:rPr>
              <a:t>出典: 防災士・安心こちゃん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